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710" r:id="rId5"/>
    <p:sldId id="692" r:id="rId6"/>
    <p:sldId id="702" r:id="rId7"/>
    <p:sldId id="693" r:id="rId8"/>
    <p:sldId id="701" r:id="rId9"/>
    <p:sldId id="705" r:id="rId10"/>
    <p:sldId id="694" r:id="rId11"/>
    <p:sldId id="706" r:id="rId12"/>
    <p:sldId id="696" r:id="rId13"/>
    <p:sldId id="257" r:id="rId14"/>
    <p:sldId id="258" r:id="rId15"/>
    <p:sldId id="259" r:id="rId16"/>
    <p:sldId id="261" r:id="rId17"/>
    <p:sldId id="695" r:id="rId18"/>
    <p:sldId id="697" r:id="rId19"/>
    <p:sldId id="703" r:id="rId20"/>
    <p:sldId id="707" r:id="rId21"/>
    <p:sldId id="698" r:id="rId22"/>
    <p:sldId id="685" r:id="rId23"/>
    <p:sldId id="686" r:id="rId24"/>
    <p:sldId id="687" r:id="rId25"/>
    <p:sldId id="683" r:id="rId26"/>
    <p:sldId id="700" r:id="rId27"/>
    <p:sldId id="509" r:id="rId28"/>
    <p:sldId id="688" r:id="rId29"/>
    <p:sldId id="689" r:id="rId30"/>
    <p:sldId id="690" r:id="rId31"/>
    <p:sldId id="691" r:id="rId32"/>
    <p:sldId id="70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5FAB81-310A-4BFB-994E-BCA0264CF37A}" v="20" dt="2020-08-03T20:18:31.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0075" autoAdjust="0"/>
  </p:normalViewPr>
  <p:slideViewPr>
    <p:cSldViewPr snapToGrid="0">
      <p:cViewPr varScale="1">
        <p:scale>
          <a:sx n="74" d="100"/>
          <a:sy n="74" d="100"/>
        </p:scale>
        <p:origin x="100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Murray" userId="7d40b52c-2404-40df-aa59-5fd768db4fbe" providerId="ADAL" clId="{BB268873-12BB-464D-A577-80482A8D7013}"/>
    <pc:docChg chg="modSld">
      <pc:chgData name="Jessica Murray" userId="7d40b52c-2404-40df-aa59-5fd768db4fbe" providerId="ADAL" clId="{BB268873-12BB-464D-A577-80482A8D7013}" dt="2020-08-03T20:31:59.840" v="18" actId="20577"/>
      <pc:docMkLst>
        <pc:docMk/>
      </pc:docMkLst>
      <pc:sldChg chg="modSp">
        <pc:chgData name="Jessica Murray" userId="7d40b52c-2404-40df-aa59-5fd768db4fbe" providerId="ADAL" clId="{BB268873-12BB-464D-A577-80482A8D7013}" dt="2020-08-03T20:31:59.840" v="18" actId="20577"/>
        <pc:sldMkLst>
          <pc:docMk/>
          <pc:sldMk cId="3402003705" sldId="693"/>
        </pc:sldMkLst>
        <pc:spChg chg="mod">
          <ac:chgData name="Jessica Murray" userId="7d40b52c-2404-40df-aa59-5fd768db4fbe" providerId="ADAL" clId="{BB268873-12BB-464D-A577-80482A8D7013}" dt="2020-08-03T20:31:59.840" v="18" actId="20577"/>
          <ac:spMkLst>
            <pc:docMk/>
            <pc:sldMk cId="3402003705" sldId="693"/>
            <ac:spMk id="3" creationId="{CE38A955-4A68-434A-A0DC-3B7433F0BE3C}"/>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hyperlink" Target="https://wrs.expolink.co.uk/UNDPhelpline" TargetMode="External"/><Relationship Id="rId3" Type="http://schemas.openxmlformats.org/officeDocument/2006/relationships/hyperlink" Target="https://iwf.tnwgrc.com/unitednationsdevelopment/InternationalCompanyLanguageSelection/tabid/186/language/en-US/Default.aspx" TargetMode="External"/><Relationship Id="rId7" Type="http://schemas.openxmlformats.org/officeDocument/2006/relationships/hyperlink" Target="http://www.undp.org/content/undp/en/home/accountability/ethics.html" TargetMode="External"/><Relationship Id="rId2" Type="http://schemas.openxmlformats.org/officeDocument/2006/relationships/hyperlink" Target="mailto:harassment.ohrfocalpoint@undp.org" TargetMode="External"/><Relationship Id="rId1" Type="http://schemas.openxmlformats.org/officeDocument/2006/relationships/hyperlink" Target="mailto:ombudsmediation@fpombudsman.org" TargetMode="External"/><Relationship Id="rId6" Type="http://schemas.openxmlformats.org/officeDocument/2006/relationships/hyperlink" Target="mailto:ethicsoffice@undp.org" TargetMode="External"/><Relationship Id="rId5" Type="http://schemas.openxmlformats.org/officeDocument/2006/relationships/hyperlink" Target="mailto:reportmisconduct@undp.org" TargetMode="External"/><Relationship Id="rId4" Type="http://schemas.openxmlformats.org/officeDocument/2006/relationships/hyperlink" Target="http://www.undp.org/content/undp/en/home/operations/accountability/audit/office_of_audit_andinvestigation.html" TargetMode="External"/></Relationships>
</file>

<file path=ppt/diagrams/_rels/drawing2.xml.rels><?xml version="1.0" encoding="UTF-8" standalone="yes"?>
<Relationships xmlns="http://schemas.openxmlformats.org/package/2006/relationships"><Relationship Id="rId8" Type="http://schemas.openxmlformats.org/officeDocument/2006/relationships/hyperlink" Target="https://wrs.expolink.co.uk/UNDPhelpline" TargetMode="External"/><Relationship Id="rId3" Type="http://schemas.openxmlformats.org/officeDocument/2006/relationships/hyperlink" Target="http://www.undp.org/content/undp/en/home/accountability/ethics.html" TargetMode="External"/><Relationship Id="rId7" Type="http://schemas.openxmlformats.org/officeDocument/2006/relationships/hyperlink" Target="mailto:reportmisconduct@undp.org" TargetMode="External"/><Relationship Id="rId2" Type="http://schemas.openxmlformats.org/officeDocument/2006/relationships/hyperlink" Target="mailto:ethicsoffice@undp.org" TargetMode="External"/><Relationship Id="rId1" Type="http://schemas.openxmlformats.org/officeDocument/2006/relationships/hyperlink" Target="mailto:ombudsmediation@fpombudsman.org" TargetMode="External"/><Relationship Id="rId6" Type="http://schemas.openxmlformats.org/officeDocument/2006/relationships/hyperlink" Target="http://www.undp.org/content/undp/en/home/operations/accountability/audit/office_of_audit_andinvestigation.html" TargetMode="External"/><Relationship Id="rId5" Type="http://schemas.openxmlformats.org/officeDocument/2006/relationships/hyperlink" Target="https://iwf.tnwgrc.com/unitednationsdevelopment/InternationalCompanyLanguageSelection/tabid/186/language/en-US/Default.aspx" TargetMode="External"/><Relationship Id="rId4" Type="http://schemas.openxmlformats.org/officeDocument/2006/relationships/hyperlink" Target="mailto:harassment.ohrfocalpoint@undp.org"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7E1A5-25F8-42EF-8925-69D916FC547B}"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6C3D7BFD-4A01-456F-8907-663C9B6AFFB0}">
      <dgm:prSet phldrT="[Text]" custT="1"/>
      <dgm:spPr/>
      <dgm:t>
        <a:bodyPr/>
        <a:lstStyle/>
        <a:p>
          <a:r>
            <a:rPr lang="en-US" sz="4400" dirty="0"/>
            <a:t>Project Document</a:t>
          </a:r>
        </a:p>
      </dgm:t>
    </dgm:pt>
    <dgm:pt modelId="{0D0A887F-8D79-4049-AF05-7466283B3D38}" type="parTrans" cxnId="{DC5E9750-CDAA-4ED0-9715-CA07FCF570EC}">
      <dgm:prSet/>
      <dgm:spPr/>
      <dgm:t>
        <a:bodyPr/>
        <a:lstStyle/>
        <a:p>
          <a:endParaRPr lang="en-US"/>
        </a:p>
      </dgm:t>
    </dgm:pt>
    <dgm:pt modelId="{1E4CB7C5-59E6-4B58-AD93-5781C5FA5C1B}" type="sibTrans" cxnId="{DC5E9750-CDAA-4ED0-9715-CA07FCF570EC}">
      <dgm:prSet/>
      <dgm:spPr/>
      <dgm:t>
        <a:bodyPr/>
        <a:lstStyle/>
        <a:p>
          <a:endParaRPr lang="en-US"/>
        </a:p>
      </dgm:t>
    </dgm:pt>
    <dgm:pt modelId="{D8BC2E04-BCB4-427A-9A50-7BED5BEA1021}">
      <dgm:prSet phldrT="[Text]"/>
      <dgm:spPr/>
      <dgm:t>
        <a:bodyPr/>
        <a:lstStyle/>
        <a:p>
          <a:r>
            <a:rPr lang="en-US" dirty="0"/>
            <a:t>Other Programming Instruments (e.g., RPA, LOA)</a:t>
          </a:r>
        </a:p>
      </dgm:t>
    </dgm:pt>
    <dgm:pt modelId="{38F72EBF-F68E-4D51-91C8-BC0F1A6BD4C9}" type="parTrans" cxnId="{2364DA79-C1E3-41F6-B0B6-79CE2616994D}">
      <dgm:prSet/>
      <dgm:spPr/>
      <dgm:t>
        <a:bodyPr/>
        <a:lstStyle/>
        <a:p>
          <a:endParaRPr lang="en-US"/>
        </a:p>
      </dgm:t>
    </dgm:pt>
    <dgm:pt modelId="{6128C5B7-F2A4-467E-B194-B82CD0D3827C}" type="sibTrans" cxnId="{2364DA79-C1E3-41F6-B0B6-79CE2616994D}">
      <dgm:prSet/>
      <dgm:spPr/>
      <dgm:t>
        <a:bodyPr/>
        <a:lstStyle/>
        <a:p>
          <a:endParaRPr lang="en-US"/>
        </a:p>
      </dgm:t>
    </dgm:pt>
    <dgm:pt modelId="{050BD6D7-9723-4B55-82B0-0936B7CCCFCB}">
      <dgm:prSet phldrT="[Text]"/>
      <dgm:spPr/>
      <dgm:t>
        <a:bodyPr/>
        <a:lstStyle/>
        <a:p>
          <a:r>
            <a:rPr lang="en-US" dirty="0"/>
            <a:t>Commercial Instruments (e.g., Contract for Goods and Services</a:t>
          </a:r>
        </a:p>
      </dgm:t>
    </dgm:pt>
    <dgm:pt modelId="{4A450BE8-741D-4E6A-AB63-8FBADB8CE878}" type="parTrans" cxnId="{FBD5A567-83C4-46A6-82C2-0BD963B0F352}">
      <dgm:prSet/>
      <dgm:spPr/>
      <dgm:t>
        <a:bodyPr/>
        <a:lstStyle/>
        <a:p>
          <a:endParaRPr lang="en-US"/>
        </a:p>
      </dgm:t>
    </dgm:pt>
    <dgm:pt modelId="{29480C84-0DD0-43B9-821B-49E151465D43}" type="sibTrans" cxnId="{FBD5A567-83C4-46A6-82C2-0BD963B0F352}">
      <dgm:prSet/>
      <dgm:spPr/>
      <dgm:t>
        <a:bodyPr/>
        <a:lstStyle/>
        <a:p>
          <a:endParaRPr lang="en-US"/>
        </a:p>
      </dgm:t>
    </dgm:pt>
    <dgm:pt modelId="{96A824D7-48C9-4147-8C58-287DABAF4BEF}" type="pres">
      <dgm:prSet presAssocID="{7FC7E1A5-25F8-42EF-8925-69D916FC547B}" presName="diagram" presStyleCnt="0">
        <dgm:presLayoutVars>
          <dgm:chPref val="1"/>
          <dgm:dir/>
          <dgm:animOne val="branch"/>
          <dgm:animLvl val="lvl"/>
          <dgm:resizeHandles/>
        </dgm:presLayoutVars>
      </dgm:prSet>
      <dgm:spPr/>
    </dgm:pt>
    <dgm:pt modelId="{BB510416-04D1-4B4D-86E9-2EA924F66FE1}" type="pres">
      <dgm:prSet presAssocID="{6C3D7BFD-4A01-456F-8907-663C9B6AFFB0}" presName="root" presStyleCnt="0"/>
      <dgm:spPr/>
    </dgm:pt>
    <dgm:pt modelId="{D5C047EE-823D-4826-A951-905CE5C221C3}" type="pres">
      <dgm:prSet presAssocID="{6C3D7BFD-4A01-456F-8907-663C9B6AFFB0}" presName="rootComposite" presStyleCnt="0"/>
      <dgm:spPr/>
    </dgm:pt>
    <dgm:pt modelId="{1B582F3C-103B-4B79-8F67-0E9E8A9A63B5}" type="pres">
      <dgm:prSet presAssocID="{6C3D7BFD-4A01-456F-8907-663C9B6AFFB0}" presName="rootText" presStyleLbl="node1" presStyleIdx="0" presStyleCnt="1" custScaleX="289017"/>
      <dgm:spPr/>
    </dgm:pt>
    <dgm:pt modelId="{7D3C59D7-D00F-46E6-B425-498CE02FCACD}" type="pres">
      <dgm:prSet presAssocID="{6C3D7BFD-4A01-456F-8907-663C9B6AFFB0}" presName="rootConnector" presStyleLbl="node1" presStyleIdx="0" presStyleCnt="1"/>
      <dgm:spPr/>
    </dgm:pt>
    <dgm:pt modelId="{EFA2556E-6946-45BE-ADEC-50730A5F07D0}" type="pres">
      <dgm:prSet presAssocID="{6C3D7BFD-4A01-456F-8907-663C9B6AFFB0}" presName="childShape" presStyleCnt="0"/>
      <dgm:spPr/>
    </dgm:pt>
    <dgm:pt modelId="{7E81A149-4F9F-42CE-A0F3-47D2AC3FB1DC}" type="pres">
      <dgm:prSet presAssocID="{38F72EBF-F68E-4D51-91C8-BC0F1A6BD4C9}" presName="Name13" presStyleLbl="parChTrans1D2" presStyleIdx="0" presStyleCnt="2"/>
      <dgm:spPr/>
    </dgm:pt>
    <dgm:pt modelId="{F7424EC3-E3E1-4F2B-9000-7EC06CBF05D1}" type="pres">
      <dgm:prSet presAssocID="{D8BC2E04-BCB4-427A-9A50-7BED5BEA1021}" presName="childText" presStyleLbl="bgAcc1" presStyleIdx="0" presStyleCnt="2" custScaleX="488919">
        <dgm:presLayoutVars>
          <dgm:bulletEnabled val="1"/>
        </dgm:presLayoutVars>
      </dgm:prSet>
      <dgm:spPr/>
    </dgm:pt>
    <dgm:pt modelId="{1AB6514C-6A07-4D01-869D-96F6B1F1CD29}" type="pres">
      <dgm:prSet presAssocID="{4A450BE8-741D-4E6A-AB63-8FBADB8CE878}" presName="Name13" presStyleLbl="parChTrans1D2" presStyleIdx="1" presStyleCnt="2"/>
      <dgm:spPr/>
    </dgm:pt>
    <dgm:pt modelId="{4C87D3B6-1936-4291-A629-2E5DB5ABD7FE}" type="pres">
      <dgm:prSet presAssocID="{050BD6D7-9723-4B55-82B0-0936B7CCCFCB}" presName="childText" presStyleLbl="bgAcc1" presStyleIdx="1" presStyleCnt="2" custScaleX="635236">
        <dgm:presLayoutVars>
          <dgm:bulletEnabled val="1"/>
        </dgm:presLayoutVars>
      </dgm:prSet>
      <dgm:spPr/>
    </dgm:pt>
  </dgm:ptLst>
  <dgm:cxnLst>
    <dgm:cxn modelId="{D901C332-6B5E-4E79-BF9A-0BF3ED2EC6AE}" type="presOf" srcId="{050BD6D7-9723-4B55-82B0-0936B7CCCFCB}" destId="{4C87D3B6-1936-4291-A629-2E5DB5ABD7FE}" srcOrd="0" destOrd="0" presId="urn:microsoft.com/office/officeart/2005/8/layout/hierarchy3"/>
    <dgm:cxn modelId="{FBD5A567-83C4-46A6-82C2-0BD963B0F352}" srcId="{6C3D7BFD-4A01-456F-8907-663C9B6AFFB0}" destId="{050BD6D7-9723-4B55-82B0-0936B7CCCFCB}" srcOrd="1" destOrd="0" parTransId="{4A450BE8-741D-4E6A-AB63-8FBADB8CE878}" sibTransId="{29480C84-0DD0-43B9-821B-49E151465D43}"/>
    <dgm:cxn modelId="{C9B00D6C-72D0-4935-9F51-095FE728C685}" type="presOf" srcId="{D8BC2E04-BCB4-427A-9A50-7BED5BEA1021}" destId="{F7424EC3-E3E1-4F2B-9000-7EC06CBF05D1}" srcOrd="0" destOrd="0" presId="urn:microsoft.com/office/officeart/2005/8/layout/hierarchy3"/>
    <dgm:cxn modelId="{DC5E9750-CDAA-4ED0-9715-CA07FCF570EC}" srcId="{7FC7E1A5-25F8-42EF-8925-69D916FC547B}" destId="{6C3D7BFD-4A01-456F-8907-663C9B6AFFB0}" srcOrd="0" destOrd="0" parTransId="{0D0A887F-8D79-4049-AF05-7466283B3D38}" sibTransId="{1E4CB7C5-59E6-4B58-AD93-5781C5FA5C1B}"/>
    <dgm:cxn modelId="{E1497772-85C8-430E-9AB5-033802177DFE}" type="presOf" srcId="{6C3D7BFD-4A01-456F-8907-663C9B6AFFB0}" destId="{7D3C59D7-D00F-46E6-B425-498CE02FCACD}" srcOrd="1" destOrd="0" presId="urn:microsoft.com/office/officeart/2005/8/layout/hierarchy3"/>
    <dgm:cxn modelId="{2364DA79-C1E3-41F6-B0B6-79CE2616994D}" srcId="{6C3D7BFD-4A01-456F-8907-663C9B6AFFB0}" destId="{D8BC2E04-BCB4-427A-9A50-7BED5BEA1021}" srcOrd="0" destOrd="0" parTransId="{38F72EBF-F68E-4D51-91C8-BC0F1A6BD4C9}" sibTransId="{6128C5B7-F2A4-467E-B194-B82CD0D3827C}"/>
    <dgm:cxn modelId="{31C5119E-54F8-4A53-B6D6-CEEF2F689686}" type="presOf" srcId="{6C3D7BFD-4A01-456F-8907-663C9B6AFFB0}" destId="{1B582F3C-103B-4B79-8F67-0E9E8A9A63B5}" srcOrd="0" destOrd="0" presId="urn:microsoft.com/office/officeart/2005/8/layout/hierarchy3"/>
    <dgm:cxn modelId="{57814CBD-1810-44BA-B144-6319133DB5AD}" type="presOf" srcId="{7FC7E1A5-25F8-42EF-8925-69D916FC547B}" destId="{96A824D7-48C9-4147-8C58-287DABAF4BEF}" srcOrd="0" destOrd="0" presId="urn:microsoft.com/office/officeart/2005/8/layout/hierarchy3"/>
    <dgm:cxn modelId="{45340FE5-53ED-40BC-933F-D05E6EE1A157}" type="presOf" srcId="{38F72EBF-F68E-4D51-91C8-BC0F1A6BD4C9}" destId="{7E81A149-4F9F-42CE-A0F3-47D2AC3FB1DC}" srcOrd="0" destOrd="0" presId="urn:microsoft.com/office/officeart/2005/8/layout/hierarchy3"/>
    <dgm:cxn modelId="{8F4BAAF6-24E8-475A-8CA0-F7C43FD433BC}" type="presOf" srcId="{4A450BE8-741D-4E6A-AB63-8FBADB8CE878}" destId="{1AB6514C-6A07-4D01-869D-96F6B1F1CD29}" srcOrd="0" destOrd="0" presId="urn:microsoft.com/office/officeart/2005/8/layout/hierarchy3"/>
    <dgm:cxn modelId="{2E0E7F10-D2FE-4783-A2E7-6AFBE8F0F8B8}" type="presParOf" srcId="{96A824D7-48C9-4147-8C58-287DABAF4BEF}" destId="{BB510416-04D1-4B4D-86E9-2EA924F66FE1}" srcOrd="0" destOrd="0" presId="urn:microsoft.com/office/officeart/2005/8/layout/hierarchy3"/>
    <dgm:cxn modelId="{5524B966-6897-481B-8C2B-8FA8BF58C1EF}" type="presParOf" srcId="{BB510416-04D1-4B4D-86E9-2EA924F66FE1}" destId="{D5C047EE-823D-4826-A951-905CE5C221C3}" srcOrd="0" destOrd="0" presId="urn:microsoft.com/office/officeart/2005/8/layout/hierarchy3"/>
    <dgm:cxn modelId="{60BE828F-C218-442C-AD4C-7D8259A5F783}" type="presParOf" srcId="{D5C047EE-823D-4826-A951-905CE5C221C3}" destId="{1B582F3C-103B-4B79-8F67-0E9E8A9A63B5}" srcOrd="0" destOrd="0" presId="urn:microsoft.com/office/officeart/2005/8/layout/hierarchy3"/>
    <dgm:cxn modelId="{63FC35DE-2E18-47AE-87E9-B98571904F5F}" type="presParOf" srcId="{D5C047EE-823D-4826-A951-905CE5C221C3}" destId="{7D3C59D7-D00F-46E6-B425-498CE02FCACD}" srcOrd="1" destOrd="0" presId="urn:microsoft.com/office/officeart/2005/8/layout/hierarchy3"/>
    <dgm:cxn modelId="{844A7913-A1C1-41DC-96BA-1AB25254B692}" type="presParOf" srcId="{BB510416-04D1-4B4D-86E9-2EA924F66FE1}" destId="{EFA2556E-6946-45BE-ADEC-50730A5F07D0}" srcOrd="1" destOrd="0" presId="urn:microsoft.com/office/officeart/2005/8/layout/hierarchy3"/>
    <dgm:cxn modelId="{8511CD78-43AD-47FC-90C5-02AA151FDAF0}" type="presParOf" srcId="{EFA2556E-6946-45BE-ADEC-50730A5F07D0}" destId="{7E81A149-4F9F-42CE-A0F3-47D2AC3FB1DC}" srcOrd="0" destOrd="0" presId="urn:microsoft.com/office/officeart/2005/8/layout/hierarchy3"/>
    <dgm:cxn modelId="{ABC173B3-FCD8-4ACC-A372-B125D335B6C2}" type="presParOf" srcId="{EFA2556E-6946-45BE-ADEC-50730A5F07D0}" destId="{F7424EC3-E3E1-4F2B-9000-7EC06CBF05D1}" srcOrd="1" destOrd="0" presId="urn:microsoft.com/office/officeart/2005/8/layout/hierarchy3"/>
    <dgm:cxn modelId="{6FBF84DD-B275-48C7-9A68-6E23E45A6D30}" type="presParOf" srcId="{EFA2556E-6946-45BE-ADEC-50730A5F07D0}" destId="{1AB6514C-6A07-4D01-869D-96F6B1F1CD29}" srcOrd="2" destOrd="0" presId="urn:microsoft.com/office/officeart/2005/8/layout/hierarchy3"/>
    <dgm:cxn modelId="{D5785294-CCCC-4B51-ACE0-ACB77CEB86CE}" type="presParOf" srcId="{EFA2556E-6946-45BE-ADEC-50730A5F07D0}" destId="{4C87D3B6-1936-4291-A629-2E5DB5ABD7FE}"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FD93F9-6A34-45D1-82E9-FC20F514AB8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6AEB11A1-837B-4D21-A272-79FD6B4A3C83}">
      <dgm:prSet phldrT="[Text]" custT="1"/>
      <dgm:spPr>
        <a:solidFill>
          <a:schemeClr val="accent1">
            <a:lumMod val="60000"/>
            <a:lumOff val="40000"/>
          </a:schemeClr>
        </a:solidFill>
        <a:effectLst>
          <a:outerShdw blurRad="50800" dist="38100" dir="2700000" algn="tl" rotWithShape="0">
            <a:prstClr val="black">
              <a:alpha val="40000"/>
            </a:prstClr>
          </a:outerShdw>
        </a:effectLst>
      </dgm:spPr>
      <dgm:t>
        <a:bodyPr/>
        <a:lstStyle/>
        <a:p>
          <a:r>
            <a:rPr lang="en-US" sz="1200" b="1">
              <a:solidFill>
                <a:srgbClr val="002060"/>
              </a:solidFill>
              <a:latin typeface="Segoe UI" panose="020B0502040204020203" pitchFamily="34" charset="0"/>
              <a:cs typeface="Segoe UI" panose="020B0502040204020203" pitchFamily="34" charset="0"/>
            </a:rPr>
            <a:t>Office of the Ombudsman</a:t>
          </a:r>
          <a:r>
            <a:rPr lang="en-US" sz="1200" b="0">
              <a:solidFill>
                <a:srgbClr val="002060"/>
              </a:solidFill>
              <a:latin typeface="Segoe UI" panose="020B0502040204020203" pitchFamily="34" charset="0"/>
              <a:cs typeface="Segoe UI" panose="020B0502040204020203" pitchFamily="34" charset="0"/>
            </a:rPr>
            <a:t>: 304 East 45th Street 6th Floor, Room FF-671 New York, NY 10017 USA; http://fpombudsman.org; phone: +1 646 781 4083; </a:t>
          </a:r>
          <a:r>
            <a:rPr lang="en-US" sz="1200" b="0">
              <a:solidFill>
                <a:srgbClr val="002060"/>
              </a:solidFill>
              <a:latin typeface="Segoe UI" panose="020B0502040204020203" pitchFamily="34" charset="0"/>
              <a:cs typeface="Segoe UI" panose="020B0502040204020203" pitchFamily="34" charset="0"/>
              <a:hlinkClick xmlns:r="http://schemas.openxmlformats.org/officeDocument/2006/relationships" r:id="rId1"/>
            </a:rPr>
            <a:t>ombudsmediation@fpombudsman.org</a:t>
          </a:r>
          <a:endParaRPr lang="en-US" sz="1200" b="0" dirty="0">
            <a:solidFill>
              <a:srgbClr val="002060"/>
            </a:solidFill>
            <a:latin typeface="Segoe UI" panose="020B0502040204020203" pitchFamily="34" charset="0"/>
            <a:cs typeface="Segoe UI" panose="020B0502040204020203" pitchFamily="34" charset="0"/>
          </a:endParaRPr>
        </a:p>
      </dgm:t>
    </dgm:pt>
    <dgm:pt modelId="{7F6F543F-10E0-4A56-A368-F45E98CF26AB}" type="parTrans" cxnId="{99BA04E3-FD53-44D1-9C88-B8BC5B7B817C}">
      <dgm:prSet/>
      <dgm:spPr/>
      <dgm:t>
        <a:bodyPr/>
        <a:lstStyle/>
        <a:p>
          <a:endParaRPr lang="en-US"/>
        </a:p>
      </dgm:t>
    </dgm:pt>
    <dgm:pt modelId="{745C6FC8-5D83-434D-926E-AAFB80B87095}" type="sibTrans" cxnId="{99BA04E3-FD53-44D1-9C88-B8BC5B7B817C}">
      <dgm:prSet/>
      <dgm:spPr/>
      <dgm:t>
        <a:bodyPr/>
        <a:lstStyle/>
        <a:p>
          <a:endParaRPr lang="en-US"/>
        </a:p>
      </dgm:t>
    </dgm:pt>
    <dgm:pt modelId="{96441CAF-23F2-4482-873D-830AFBCDF625}">
      <dgm:prSet phldrT="[Text]" custT="1"/>
      <dgm:spPr>
        <a:solidFill>
          <a:schemeClr val="accent1">
            <a:lumMod val="60000"/>
            <a:lumOff val="40000"/>
          </a:schemeClr>
        </a:solidFill>
        <a:effectLst>
          <a:outerShdw blurRad="50800" dist="38100" dir="2700000" algn="tl" rotWithShape="0">
            <a:prstClr val="black">
              <a:alpha val="40000"/>
            </a:prstClr>
          </a:outerShdw>
        </a:effectLst>
      </dgm:spPr>
      <dgm:t>
        <a:bodyPr/>
        <a:lstStyle/>
        <a:p>
          <a:r>
            <a:rPr lang="en-US" sz="1200" b="1">
              <a:solidFill>
                <a:srgbClr val="002060"/>
              </a:solidFill>
              <a:latin typeface="Segoe UI" panose="020B0502040204020203" pitchFamily="34" charset="0"/>
              <a:cs typeface="Segoe UI" panose="020B0502040204020203" pitchFamily="34" charset="0"/>
            </a:rPr>
            <a:t>OHR (general inquiries about the UNDP policy on harassment, sexual harassment, discrimination and abuse of authority)</a:t>
          </a:r>
          <a:r>
            <a:rPr lang="en-US" sz="1200" b="0">
              <a:solidFill>
                <a:srgbClr val="002060"/>
              </a:solidFill>
              <a:latin typeface="Segoe UI" panose="020B0502040204020203" pitchFamily="34" charset="0"/>
              <a:cs typeface="Segoe UI" panose="020B0502040204020203" pitchFamily="34" charset="0"/>
              <a:sym typeface="Wingdings" panose="05000000000000000000" pitchFamily="2" charset="2"/>
            </a:rPr>
            <a:t>: </a:t>
          </a:r>
          <a:r>
            <a:rPr lang="en-US" sz="1200" b="0">
              <a:solidFill>
                <a:srgbClr val="002060"/>
              </a:solidFill>
              <a:latin typeface="Segoe UI" panose="020B0502040204020203" pitchFamily="34" charset="0"/>
              <a:cs typeface="Segoe UI" panose="020B0502040204020203" pitchFamily="34" charset="0"/>
              <a:hlinkClick xmlns:r="http://schemas.openxmlformats.org/officeDocument/2006/relationships" r:id="rId2"/>
            </a:rPr>
            <a:t>harassment.ohrfocalpoint@undp.org</a:t>
          </a:r>
          <a:r>
            <a:rPr lang="en-US" sz="1200" b="0">
              <a:solidFill>
                <a:srgbClr val="002060"/>
              </a:solidFill>
              <a:latin typeface="Segoe UI" panose="020B0502040204020203" pitchFamily="34" charset="0"/>
              <a:cs typeface="Segoe UI" panose="020B0502040204020203" pitchFamily="34" charset="0"/>
            </a:rPr>
            <a:t> || +1-212-906-5254</a:t>
          </a:r>
          <a:endParaRPr lang="en-US" sz="1200" b="0" dirty="0">
            <a:solidFill>
              <a:srgbClr val="002060"/>
            </a:solidFill>
            <a:latin typeface="Segoe UI" panose="020B0502040204020203" pitchFamily="34" charset="0"/>
            <a:cs typeface="Segoe UI" panose="020B0502040204020203" pitchFamily="34" charset="0"/>
          </a:endParaRPr>
        </a:p>
      </dgm:t>
    </dgm:pt>
    <dgm:pt modelId="{5CF00944-51A3-49B2-AF04-9E0F0183EF47}" type="parTrans" cxnId="{173A3EAD-E3D4-459B-9D7C-1F0F4D5C84B4}">
      <dgm:prSet/>
      <dgm:spPr/>
      <dgm:t>
        <a:bodyPr/>
        <a:lstStyle/>
        <a:p>
          <a:endParaRPr lang="en-US"/>
        </a:p>
      </dgm:t>
    </dgm:pt>
    <dgm:pt modelId="{366E9D37-F388-4412-90ED-52DF0EC3624B}" type="sibTrans" cxnId="{173A3EAD-E3D4-459B-9D7C-1F0F4D5C84B4}">
      <dgm:prSet/>
      <dgm:spPr/>
      <dgm:t>
        <a:bodyPr/>
        <a:lstStyle/>
        <a:p>
          <a:endParaRPr lang="en-US"/>
        </a:p>
      </dgm:t>
    </dgm:pt>
    <dgm:pt modelId="{6062E213-BC56-496A-8BC3-7D69071C7E51}">
      <dgm:prSet phldrT="[Text]" custT="1"/>
      <dgm:spPr>
        <a:solidFill>
          <a:schemeClr val="accent1">
            <a:lumMod val="60000"/>
            <a:lumOff val="40000"/>
          </a:schemeClr>
        </a:solidFill>
        <a:effectLst>
          <a:outerShdw blurRad="50800" dist="38100" dir="2700000" algn="tl" rotWithShape="0">
            <a:prstClr val="black">
              <a:alpha val="40000"/>
            </a:prstClr>
          </a:outerShdw>
        </a:effectLst>
      </dgm:spPr>
      <dgm:t>
        <a:bodyPr/>
        <a:lstStyle/>
        <a:p>
          <a:r>
            <a:rPr lang="en-US" sz="1200" b="1">
              <a:solidFill>
                <a:srgbClr val="002060"/>
              </a:solidFill>
              <a:latin typeface="Segoe UI" panose="020B0502040204020203" pitchFamily="34" charset="0"/>
              <a:cs typeface="Segoe UI" panose="020B0502040204020203" pitchFamily="34" charset="0"/>
            </a:rPr>
            <a:t>Office of Audit and Investigation</a:t>
          </a:r>
          <a:r>
            <a:rPr lang="en-US" sz="1200">
              <a:solidFill>
                <a:srgbClr val="002060"/>
              </a:solidFill>
              <a:latin typeface="Segoe UI" panose="020B0502040204020203" pitchFamily="34" charset="0"/>
              <a:cs typeface="Segoe UI" panose="020B0502040204020203" pitchFamily="34" charset="0"/>
            </a:rPr>
            <a:t>: </a:t>
          </a:r>
          <a:r>
            <a:rPr lang="en-US" sz="1200">
              <a:solidFill>
                <a:srgbClr val="002060"/>
              </a:solidFill>
              <a:latin typeface="Segoe UI" panose="020B0502040204020203" pitchFamily="34" charset="0"/>
              <a:cs typeface="Segoe UI" panose="020B0502040204020203" pitchFamily="34" charset="0"/>
              <a:hlinkClick xmlns:r="http://schemas.openxmlformats.org/officeDocument/2006/relationships" r:id="rId3"/>
            </a:rPr>
            <a:t>Online referral form</a:t>
          </a:r>
          <a:r>
            <a:rPr lang="en-US" sz="1200">
              <a:solidFill>
                <a:srgbClr val="002060"/>
              </a:solidFill>
              <a:latin typeface="Segoe UI" panose="020B0502040204020203" pitchFamily="34" charset="0"/>
              <a:cs typeface="Segoe UI" panose="020B0502040204020203" pitchFamily="34" charset="0"/>
            </a:rPr>
            <a:t>; an </a:t>
          </a:r>
          <a:r>
            <a:rPr lang="en-US" sz="1200">
              <a:solidFill>
                <a:srgbClr val="002060"/>
              </a:solidFill>
              <a:latin typeface="Segoe UI" panose="020B0502040204020203" pitchFamily="34" charset="0"/>
              <a:cs typeface="Segoe UI" panose="020B0502040204020203" pitchFamily="34" charset="0"/>
              <a:hlinkClick xmlns:r="http://schemas.openxmlformats.org/officeDocument/2006/relationships" r:id="rId4"/>
            </a:rPr>
            <a:t>independent </a:t>
          </a:r>
          <a:r>
            <a:rPr lang="en-US" sz="1200">
              <a:solidFill>
                <a:srgbClr val="002060"/>
              </a:solidFill>
              <a:latin typeface="Segoe UI" panose="020B0502040204020203" pitchFamily="34" charset="0"/>
              <a:cs typeface="Segoe UI" panose="020B0502040204020203" pitchFamily="34" charset="0"/>
            </a:rPr>
            <a:t> telephone service: +1 877 557 8685 (within the US) and +1 770 776 5678 (worldwide);  </a:t>
          </a:r>
          <a:r>
            <a:rPr lang="en-US" sz="1200">
              <a:solidFill>
                <a:srgbClr val="002060"/>
              </a:solidFill>
              <a:latin typeface="Segoe UI" panose="020B0502040204020203" pitchFamily="34" charset="0"/>
              <a:cs typeface="Segoe UI" panose="020B0502040204020203" pitchFamily="34" charset="0"/>
              <a:hlinkClick xmlns:r="http://schemas.openxmlformats.org/officeDocument/2006/relationships" r:id="rId5"/>
            </a:rPr>
            <a:t>reportmisconduct@undp.org</a:t>
          </a:r>
          <a:r>
            <a:rPr lang="en-US" sz="1200" u="sng">
              <a:solidFill>
                <a:srgbClr val="002060"/>
              </a:solidFill>
              <a:latin typeface="Segoe UI" panose="020B0502040204020203" pitchFamily="34" charset="0"/>
              <a:cs typeface="Segoe UI" panose="020B0502040204020203" pitchFamily="34" charset="0"/>
            </a:rPr>
            <a:t> </a:t>
          </a:r>
          <a:endParaRPr lang="en-US" sz="1200" dirty="0">
            <a:solidFill>
              <a:srgbClr val="002060"/>
            </a:solidFill>
            <a:latin typeface="Segoe UI" panose="020B0502040204020203" pitchFamily="34" charset="0"/>
            <a:cs typeface="Segoe UI" panose="020B0502040204020203" pitchFamily="34" charset="0"/>
          </a:endParaRPr>
        </a:p>
      </dgm:t>
    </dgm:pt>
    <dgm:pt modelId="{A8016E21-1533-4B99-B079-908D872CCBE3}" type="parTrans" cxnId="{2E71EC35-09E1-44C8-A844-FF8FB9B85EFD}">
      <dgm:prSet/>
      <dgm:spPr/>
      <dgm:t>
        <a:bodyPr/>
        <a:lstStyle/>
        <a:p>
          <a:endParaRPr lang="en-US"/>
        </a:p>
      </dgm:t>
    </dgm:pt>
    <dgm:pt modelId="{218B0DDC-0B7E-4CAE-855D-07A51A87B649}" type="sibTrans" cxnId="{2E71EC35-09E1-44C8-A844-FF8FB9B85EFD}">
      <dgm:prSet/>
      <dgm:spPr/>
      <dgm:t>
        <a:bodyPr/>
        <a:lstStyle/>
        <a:p>
          <a:endParaRPr lang="en-US"/>
        </a:p>
      </dgm:t>
    </dgm:pt>
    <dgm:pt modelId="{44741F7B-C2D7-4A9D-AC7E-EBAC7C38D69A}">
      <dgm:prSet phldrT="[Text]" custT="1"/>
      <dgm:spPr>
        <a:solidFill>
          <a:schemeClr val="accent1">
            <a:lumMod val="60000"/>
            <a:lumOff val="40000"/>
          </a:schemeClr>
        </a:solidFill>
        <a:effectLst>
          <a:outerShdw blurRad="50800" dist="38100" dir="2700000" algn="tl" rotWithShape="0">
            <a:prstClr val="black">
              <a:alpha val="40000"/>
            </a:prstClr>
          </a:outerShdw>
        </a:effectLst>
      </dgm:spPr>
      <dgm:t>
        <a:bodyPr/>
        <a:lstStyle/>
        <a:p>
          <a:r>
            <a:rPr lang="en-US" sz="1200" b="1">
              <a:solidFill>
                <a:srgbClr val="002060"/>
              </a:solidFill>
              <a:latin typeface="Segoe UI" panose="020B0502040204020203" pitchFamily="34" charset="0"/>
              <a:cs typeface="Segoe UI" panose="020B0502040204020203" pitchFamily="34" charset="0"/>
            </a:rPr>
            <a:t>Ethics Office (whistleblower protection/protection from retaliation)</a:t>
          </a:r>
          <a:r>
            <a:rPr lang="en-US" sz="1200" b="0">
              <a:solidFill>
                <a:srgbClr val="002060"/>
              </a:solidFill>
              <a:latin typeface="Segoe UI" panose="020B0502040204020203" pitchFamily="34" charset="0"/>
              <a:cs typeface="Segoe UI" panose="020B0502040204020203" pitchFamily="34" charset="0"/>
            </a:rPr>
            <a:t>: </a:t>
          </a:r>
          <a:r>
            <a:rPr lang="en-US" sz="1200" b="0">
              <a:solidFill>
                <a:srgbClr val="002060"/>
              </a:solidFill>
              <a:latin typeface="Segoe UI" panose="020B0502040204020203" pitchFamily="34" charset="0"/>
              <a:cs typeface="Segoe UI" panose="020B0502040204020203" pitchFamily="34" charset="0"/>
              <a:hlinkClick xmlns:r="http://schemas.openxmlformats.org/officeDocument/2006/relationships" r:id="rId6"/>
            </a:rPr>
            <a:t>ethicsoffice@undp.org</a:t>
          </a:r>
          <a:r>
            <a:rPr lang="en-US" sz="1200" b="0">
              <a:solidFill>
                <a:srgbClr val="002060"/>
              </a:solidFill>
              <a:latin typeface="Segoe UI" panose="020B0502040204020203" pitchFamily="34" charset="0"/>
              <a:cs typeface="Segoe UI" panose="020B0502040204020203" pitchFamily="34" charset="0"/>
            </a:rPr>
            <a:t>, phone: +1-212-909-7840 || fax: +1-212.906.6153; </a:t>
          </a:r>
          <a:r>
            <a:rPr lang="en-US" sz="1200">
              <a:solidFill>
                <a:srgbClr val="002060"/>
              </a:solidFill>
              <a:latin typeface="Segoe UI" panose="020B0502040204020203" pitchFamily="34" charset="0"/>
              <a:cs typeface="Segoe UI" panose="020B0502040204020203" pitchFamily="34" charset="0"/>
              <a:hlinkClick xmlns:r="http://schemas.openxmlformats.org/officeDocument/2006/relationships" r:id="rId7"/>
            </a:rPr>
            <a:t>http://www.undp.org/content/undp/en/home/accountability/ethics.html</a:t>
          </a:r>
          <a:endParaRPr lang="en-US" sz="1200" b="0" dirty="0">
            <a:solidFill>
              <a:srgbClr val="002060"/>
            </a:solidFill>
            <a:latin typeface="Segoe UI" panose="020B0502040204020203" pitchFamily="34" charset="0"/>
            <a:cs typeface="Segoe UI" panose="020B0502040204020203" pitchFamily="34" charset="0"/>
          </a:endParaRPr>
        </a:p>
      </dgm:t>
    </dgm:pt>
    <dgm:pt modelId="{C40F687D-BB64-45E3-9744-27107879DE4D}" type="parTrans" cxnId="{89DED9A8-CF64-4DE0-9BE8-98EB846EB4F2}">
      <dgm:prSet/>
      <dgm:spPr/>
      <dgm:t>
        <a:bodyPr/>
        <a:lstStyle/>
        <a:p>
          <a:endParaRPr lang="en-US"/>
        </a:p>
      </dgm:t>
    </dgm:pt>
    <dgm:pt modelId="{2F0EAC4D-725F-4EC5-B084-75B67254E95A}" type="sibTrans" cxnId="{89DED9A8-CF64-4DE0-9BE8-98EB846EB4F2}">
      <dgm:prSet/>
      <dgm:spPr/>
      <dgm:t>
        <a:bodyPr/>
        <a:lstStyle/>
        <a:p>
          <a:endParaRPr lang="en-US"/>
        </a:p>
      </dgm:t>
    </dgm:pt>
    <dgm:pt modelId="{8AA99B27-33DE-417F-9174-9DCB881E3C91}">
      <dgm:prSet phldrT="[Text]" custT="1"/>
      <dgm:spPr>
        <a:solidFill>
          <a:schemeClr val="accent1">
            <a:lumMod val="60000"/>
            <a:lumOff val="40000"/>
          </a:schemeClr>
        </a:solidFill>
        <a:effectLst>
          <a:outerShdw blurRad="50800" dist="38100" dir="2700000" algn="tl" rotWithShape="0">
            <a:prstClr val="black">
              <a:alpha val="40000"/>
            </a:prstClr>
          </a:outerShdw>
        </a:effectLst>
      </dgm:spPr>
      <dgm:t>
        <a:bodyPr/>
        <a:lstStyle/>
        <a:p>
          <a:r>
            <a:rPr lang="en-US" sz="1200" b="1" kern="1200">
              <a:solidFill>
                <a:srgbClr val="002060"/>
              </a:solidFill>
              <a:latin typeface="Segoe UI" panose="020B0502040204020203" pitchFamily="34" charset="0"/>
              <a:ea typeface="+mn-ea"/>
              <a:cs typeface="Segoe UI" panose="020B0502040204020203" pitchFamily="34" charset="0"/>
            </a:rPr>
            <a:t>Expolink Helpline</a:t>
          </a:r>
          <a:r>
            <a:rPr lang="en-US" sz="1200" kern="1200">
              <a:solidFill>
                <a:srgbClr val="002060"/>
              </a:solidFill>
              <a:latin typeface="Segoe UI" panose="020B0502040204020203" pitchFamily="34" charset="0"/>
              <a:cs typeface="Segoe UI" panose="020B0502040204020203" pitchFamily="34" charset="0"/>
            </a:rPr>
            <a:t>: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8"/>
            </a:rPr>
            <a:t>https://wrs.expolink.co.uk/UNDPhelpline</a:t>
          </a:r>
          <a:endParaRPr lang="en-US" sz="1200" kern="1200" dirty="0">
            <a:solidFill>
              <a:srgbClr val="002060"/>
            </a:solidFill>
            <a:latin typeface="Segoe UI" panose="020B0502040204020203" pitchFamily="34" charset="0"/>
            <a:cs typeface="Segoe UI" panose="020B0502040204020203" pitchFamily="34" charset="0"/>
          </a:endParaRPr>
        </a:p>
      </dgm:t>
    </dgm:pt>
    <dgm:pt modelId="{469E5A7E-373D-48C0-87A5-1E402E1EF9CD}" type="parTrans" cxnId="{17169DF8-F423-4037-933D-4271FE7225EB}">
      <dgm:prSet/>
      <dgm:spPr/>
      <dgm:t>
        <a:bodyPr/>
        <a:lstStyle/>
        <a:p>
          <a:endParaRPr lang="en-US"/>
        </a:p>
      </dgm:t>
    </dgm:pt>
    <dgm:pt modelId="{E639D504-4062-436B-80B2-2D93047A6E5D}" type="sibTrans" cxnId="{17169DF8-F423-4037-933D-4271FE7225EB}">
      <dgm:prSet/>
      <dgm:spPr/>
      <dgm:t>
        <a:bodyPr/>
        <a:lstStyle/>
        <a:p>
          <a:endParaRPr lang="en-US"/>
        </a:p>
      </dgm:t>
    </dgm:pt>
    <dgm:pt modelId="{CE476FBA-A59D-4439-B1ED-9E3A2E13AD75}" type="pres">
      <dgm:prSet presAssocID="{B4FD93F9-6A34-45D1-82E9-FC20F514AB82}" presName="Name0" presStyleCnt="0">
        <dgm:presLayoutVars>
          <dgm:chMax val="7"/>
          <dgm:chPref val="7"/>
          <dgm:dir/>
        </dgm:presLayoutVars>
      </dgm:prSet>
      <dgm:spPr/>
    </dgm:pt>
    <dgm:pt modelId="{26EF0AE3-274B-49AB-ACE7-C93C0FDB162B}" type="pres">
      <dgm:prSet presAssocID="{B4FD93F9-6A34-45D1-82E9-FC20F514AB82}" presName="Name1" presStyleCnt="0"/>
      <dgm:spPr/>
    </dgm:pt>
    <dgm:pt modelId="{23A30949-E4F8-4F74-BAA8-5AE8CB2654FB}" type="pres">
      <dgm:prSet presAssocID="{B4FD93F9-6A34-45D1-82E9-FC20F514AB82}" presName="cycle" presStyleCnt="0"/>
      <dgm:spPr/>
    </dgm:pt>
    <dgm:pt modelId="{F35D2605-534B-4A7F-A529-9C007AB6F1EE}" type="pres">
      <dgm:prSet presAssocID="{B4FD93F9-6A34-45D1-82E9-FC20F514AB82}" presName="srcNode" presStyleLbl="node1" presStyleIdx="0" presStyleCnt="5"/>
      <dgm:spPr/>
    </dgm:pt>
    <dgm:pt modelId="{F10047AA-2FC1-4643-AA00-A8FD69073629}" type="pres">
      <dgm:prSet presAssocID="{B4FD93F9-6A34-45D1-82E9-FC20F514AB82}" presName="conn" presStyleLbl="parChTrans1D2" presStyleIdx="0" presStyleCnt="1"/>
      <dgm:spPr/>
    </dgm:pt>
    <dgm:pt modelId="{341C3E4A-BCB2-4778-9311-E4ED9535F869}" type="pres">
      <dgm:prSet presAssocID="{B4FD93F9-6A34-45D1-82E9-FC20F514AB82}" presName="extraNode" presStyleLbl="node1" presStyleIdx="0" presStyleCnt="5"/>
      <dgm:spPr/>
    </dgm:pt>
    <dgm:pt modelId="{E2E13424-3E49-4326-B7EE-D78AF70CE322}" type="pres">
      <dgm:prSet presAssocID="{B4FD93F9-6A34-45D1-82E9-FC20F514AB82}" presName="dstNode" presStyleLbl="node1" presStyleIdx="0" presStyleCnt="5"/>
      <dgm:spPr/>
    </dgm:pt>
    <dgm:pt modelId="{4265B7A8-30E2-46D6-BA09-C5046DAF189D}" type="pres">
      <dgm:prSet presAssocID="{6AEB11A1-837B-4D21-A272-79FD6B4A3C83}" presName="text_1" presStyleLbl="node1" presStyleIdx="0" presStyleCnt="5" custScaleY="127146">
        <dgm:presLayoutVars>
          <dgm:bulletEnabled val="1"/>
        </dgm:presLayoutVars>
      </dgm:prSet>
      <dgm:spPr/>
    </dgm:pt>
    <dgm:pt modelId="{0DACF7E0-8148-49F9-9D02-D7C3C69F3C80}" type="pres">
      <dgm:prSet presAssocID="{6AEB11A1-837B-4D21-A272-79FD6B4A3C83}" presName="accent_1" presStyleCnt="0"/>
      <dgm:spPr/>
    </dgm:pt>
    <dgm:pt modelId="{638CAA9A-56EE-452A-BA48-DD368ACD74AB}" type="pres">
      <dgm:prSet presAssocID="{6AEB11A1-837B-4D21-A272-79FD6B4A3C83}" presName="accentRepeatNode" presStyleLbl="solidFgAcc1" presStyleIdx="0" presStyleCnt="5" custLinFactNeighborX="333" custLinFactNeighborY="-2670">
        <dgm:style>
          <a:lnRef idx="2">
            <a:schemeClr val="accent5"/>
          </a:lnRef>
          <a:fillRef idx="1">
            <a:schemeClr val="lt1"/>
          </a:fillRef>
          <a:effectRef idx="0">
            <a:schemeClr val="accent5"/>
          </a:effectRef>
          <a:fontRef idx="minor">
            <a:schemeClr val="dk1"/>
          </a:fontRef>
        </dgm:style>
      </dgm:prSet>
      <dgm:spPr/>
    </dgm:pt>
    <dgm:pt modelId="{4408D90B-BB61-4FDC-9D97-F6573057ECBD}" type="pres">
      <dgm:prSet presAssocID="{44741F7B-C2D7-4A9D-AC7E-EBAC7C38D69A}" presName="text_2" presStyleLbl="node1" presStyleIdx="1" presStyleCnt="5">
        <dgm:presLayoutVars>
          <dgm:bulletEnabled val="1"/>
        </dgm:presLayoutVars>
      </dgm:prSet>
      <dgm:spPr/>
    </dgm:pt>
    <dgm:pt modelId="{2FE3154D-991E-4CED-BC3D-BF161D38A6D6}" type="pres">
      <dgm:prSet presAssocID="{44741F7B-C2D7-4A9D-AC7E-EBAC7C38D69A}" presName="accent_2" presStyleCnt="0"/>
      <dgm:spPr/>
    </dgm:pt>
    <dgm:pt modelId="{034A3E85-B84B-4BA0-9EB7-849CFF8BB46F}" type="pres">
      <dgm:prSet presAssocID="{44741F7B-C2D7-4A9D-AC7E-EBAC7C38D69A}" presName="accentRepeatNode" presStyleLbl="solidFgAcc1" presStyleIdx="1" presStyleCnt="5"/>
      <dgm:spPr/>
    </dgm:pt>
    <dgm:pt modelId="{D93D5672-E17A-4910-BA0E-B784D9841243}" type="pres">
      <dgm:prSet presAssocID="{96441CAF-23F2-4482-873D-830AFBCDF625}" presName="text_3" presStyleLbl="node1" presStyleIdx="2" presStyleCnt="5">
        <dgm:presLayoutVars>
          <dgm:bulletEnabled val="1"/>
        </dgm:presLayoutVars>
      </dgm:prSet>
      <dgm:spPr/>
    </dgm:pt>
    <dgm:pt modelId="{EE4D4A91-06D8-4055-AE50-F30AAF155B2A}" type="pres">
      <dgm:prSet presAssocID="{96441CAF-23F2-4482-873D-830AFBCDF625}" presName="accent_3" presStyleCnt="0"/>
      <dgm:spPr/>
    </dgm:pt>
    <dgm:pt modelId="{84B010CE-7D1E-4915-A2EA-5668E8109C5E}" type="pres">
      <dgm:prSet presAssocID="{96441CAF-23F2-4482-873D-830AFBCDF625}" presName="accentRepeatNode" presStyleLbl="solidFgAcc1" presStyleIdx="2" presStyleCnt="5">
        <dgm:style>
          <a:lnRef idx="2">
            <a:schemeClr val="accent5"/>
          </a:lnRef>
          <a:fillRef idx="1">
            <a:schemeClr val="lt1"/>
          </a:fillRef>
          <a:effectRef idx="0">
            <a:schemeClr val="accent5"/>
          </a:effectRef>
          <a:fontRef idx="minor">
            <a:schemeClr val="dk1"/>
          </a:fontRef>
        </dgm:style>
      </dgm:prSet>
      <dgm:spPr/>
    </dgm:pt>
    <dgm:pt modelId="{994C517F-7A5A-4AC2-9C3A-630E9CECE2F5}" type="pres">
      <dgm:prSet presAssocID="{6062E213-BC56-496A-8BC3-7D69071C7E51}" presName="text_4" presStyleLbl="node1" presStyleIdx="3" presStyleCnt="5">
        <dgm:presLayoutVars>
          <dgm:bulletEnabled val="1"/>
        </dgm:presLayoutVars>
      </dgm:prSet>
      <dgm:spPr/>
    </dgm:pt>
    <dgm:pt modelId="{4DD2084C-FBAD-4278-8FC7-391A25C0B5D6}" type="pres">
      <dgm:prSet presAssocID="{6062E213-BC56-496A-8BC3-7D69071C7E51}" presName="accent_4" presStyleCnt="0"/>
      <dgm:spPr/>
    </dgm:pt>
    <dgm:pt modelId="{2C4D659A-EDF0-46C9-852E-8779FFE7F65C}" type="pres">
      <dgm:prSet presAssocID="{6062E213-BC56-496A-8BC3-7D69071C7E51}" presName="accentRepeatNode" presStyleLbl="solidFgAcc1" presStyleIdx="3" presStyleCnt="5"/>
      <dgm:spPr/>
    </dgm:pt>
    <dgm:pt modelId="{A027A562-8D44-480E-A4ED-4B23B763149E}" type="pres">
      <dgm:prSet presAssocID="{8AA99B27-33DE-417F-9174-9DCB881E3C91}" presName="text_5" presStyleLbl="node1" presStyleIdx="4" presStyleCnt="5">
        <dgm:presLayoutVars>
          <dgm:bulletEnabled val="1"/>
        </dgm:presLayoutVars>
      </dgm:prSet>
      <dgm:spPr/>
    </dgm:pt>
    <dgm:pt modelId="{3B58A4B8-7028-40AB-9EC4-77EE186BB516}" type="pres">
      <dgm:prSet presAssocID="{8AA99B27-33DE-417F-9174-9DCB881E3C91}" presName="accent_5" presStyleCnt="0"/>
      <dgm:spPr/>
    </dgm:pt>
    <dgm:pt modelId="{B62919B4-B8B3-4682-90AE-6FCDE23E9089}" type="pres">
      <dgm:prSet presAssocID="{8AA99B27-33DE-417F-9174-9DCB881E3C91}" presName="accentRepeatNode" presStyleLbl="solidFgAcc1" presStyleIdx="4" presStyleCnt="5"/>
      <dgm:spPr/>
    </dgm:pt>
  </dgm:ptLst>
  <dgm:cxnLst>
    <dgm:cxn modelId="{7DB96432-1655-461C-B023-18D1C516B09C}" type="presOf" srcId="{6AEB11A1-837B-4D21-A272-79FD6B4A3C83}" destId="{4265B7A8-30E2-46D6-BA09-C5046DAF189D}" srcOrd="0" destOrd="0" presId="urn:microsoft.com/office/officeart/2008/layout/VerticalCurvedList"/>
    <dgm:cxn modelId="{2E71EC35-09E1-44C8-A844-FF8FB9B85EFD}" srcId="{B4FD93F9-6A34-45D1-82E9-FC20F514AB82}" destId="{6062E213-BC56-496A-8BC3-7D69071C7E51}" srcOrd="3" destOrd="0" parTransId="{A8016E21-1533-4B99-B079-908D872CCBE3}" sibTransId="{218B0DDC-0B7E-4CAE-855D-07A51A87B649}"/>
    <dgm:cxn modelId="{FED71D64-8C0D-4555-AD84-FA39483F90B4}" type="presOf" srcId="{B4FD93F9-6A34-45D1-82E9-FC20F514AB82}" destId="{CE476FBA-A59D-4439-B1ED-9E3A2E13AD75}" srcOrd="0" destOrd="0" presId="urn:microsoft.com/office/officeart/2008/layout/VerticalCurvedList"/>
    <dgm:cxn modelId="{80D43B87-47E7-46C0-9D09-8BE99D2FA327}" type="presOf" srcId="{96441CAF-23F2-4482-873D-830AFBCDF625}" destId="{D93D5672-E17A-4910-BA0E-B784D9841243}" srcOrd="0" destOrd="0" presId="urn:microsoft.com/office/officeart/2008/layout/VerticalCurvedList"/>
    <dgm:cxn modelId="{57115093-8641-4528-A0BE-AA8112E239EC}" type="presOf" srcId="{44741F7B-C2D7-4A9D-AC7E-EBAC7C38D69A}" destId="{4408D90B-BB61-4FDC-9D97-F6573057ECBD}" srcOrd="0" destOrd="0" presId="urn:microsoft.com/office/officeart/2008/layout/VerticalCurvedList"/>
    <dgm:cxn modelId="{8559D997-2D29-4119-A897-E5556C324E0B}" type="presOf" srcId="{8AA99B27-33DE-417F-9174-9DCB881E3C91}" destId="{A027A562-8D44-480E-A4ED-4B23B763149E}" srcOrd="0" destOrd="0" presId="urn:microsoft.com/office/officeart/2008/layout/VerticalCurvedList"/>
    <dgm:cxn modelId="{89DED9A8-CF64-4DE0-9BE8-98EB846EB4F2}" srcId="{B4FD93F9-6A34-45D1-82E9-FC20F514AB82}" destId="{44741F7B-C2D7-4A9D-AC7E-EBAC7C38D69A}" srcOrd="1" destOrd="0" parTransId="{C40F687D-BB64-45E3-9744-27107879DE4D}" sibTransId="{2F0EAC4D-725F-4EC5-B084-75B67254E95A}"/>
    <dgm:cxn modelId="{173A3EAD-E3D4-459B-9D7C-1F0F4D5C84B4}" srcId="{B4FD93F9-6A34-45D1-82E9-FC20F514AB82}" destId="{96441CAF-23F2-4482-873D-830AFBCDF625}" srcOrd="2" destOrd="0" parTransId="{5CF00944-51A3-49B2-AF04-9E0F0183EF47}" sibTransId="{366E9D37-F388-4412-90ED-52DF0EC3624B}"/>
    <dgm:cxn modelId="{9DA036C4-F5A9-4DA0-807D-CD19A66DA732}" type="presOf" srcId="{745C6FC8-5D83-434D-926E-AAFB80B87095}" destId="{F10047AA-2FC1-4643-AA00-A8FD69073629}" srcOrd="0" destOrd="0" presId="urn:microsoft.com/office/officeart/2008/layout/VerticalCurvedList"/>
    <dgm:cxn modelId="{87358CD2-C806-4A30-81DA-9DF0165BFF76}" type="presOf" srcId="{6062E213-BC56-496A-8BC3-7D69071C7E51}" destId="{994C517F-7A5A-4AC2-9C3A-630E9CECE2F5}" srcOrd="0" destOrd="0" presId="urn:microsoft.com/office/officeart/2008/layout/VerticalCurvedList"/>
    <dgm:cxn modelId="{99BA04E3-FD53-44D1-9C88-B8BC5B7B817C}" srcId="{B4FD93F9-6A34-45D1-82E9-FC20F514AB82}" destId="{6AEB11A1-837B-4D21-A272-79FD6B4A3C83}" srcOrd="0" destOrd="0" parTransId="{7F6F543F-10E0-4A56-A368-F45E98CF26AB}" sibTransId="{745C6FC8-5D83-434D-926E-AAFB80B87095}"/>
    <dgm:cxn modelId="{17169DF8-F423-4037-933D-4271FE7225EB}" srcId="{B4FD93F9-6A34-45D1-82E9-FC20F514AB82}" destId="{8AA99B27-33DE-417F-9174-9DCB881E3C91}" srcOrd="4" destOrd="0" parTransId="{469E5A7E-373D-48C0-87A5-1E402E1EF9CD}" sibTransId="{E639D504-4062-436B-80B2-2D93047A6E5D}"/>
    <dgm:cxn modelId="{C1B5375B-A06C-459B-9D07-E18F1AED76C3}" type="presParOf" srcId="{CE476FBA-A59D-4439-B1ED-9E3A2E13AD75}" destId="{26EF0AE3-274B-49AB-ACE7-C93C0FDB162B}" srcOrd="0" destOrd="0" presId="urn:microsoft.com/office/officeart/2008/layout/VerticalCurvedList"/>
    <dgm:cxn modelId="{21DF23C5-53DD-4353-AB8C-5A48EF1D08C7}" type="presParOf" srcId="{26EF0AE3-274B-49AB-ACE7-C93C0FDB162B}" destId="{23A30949-E4F8-4F74-BAA8-5AE8CB2654FB}" srcOrd="0" destOrd="0" presId="urn:microsoft.com/office/officeart/2008/layout/VerticalCurvedList"/>
    <dgm:cxn modelId="{C9DFE8D2-6F92-429F-8715-91A8AC53B817}" type="presParOf" srcId="{23A30949-E4F8-4F74-BAA8-5AE8CB2654FB}" destId="{F35D2605-534B-4A7F-A529-9C007AB6F1EE}" srcOrd="0" destOrd="0" presId="urn:microsoft.com/office/officeart/2008/layout/VerticalCurvedList"/>
    <dgm:cxn modelId="{8F29ED97-DF33-4D26-9333-A941A869044C}" type="presParOf" srcId="{23A30949-E4F8-4F74-BAA8-5AE8CB2654FB}" destId="{F10047AA-2FC1-4643-AA00-A8FD69073629}" srcOrd="1" destOrd="0" presId="urn:microsoft.com/office/officeart/2008/layout/VerticalCurvedList"/>
    <dgm:cxn modelId="{2665A4E8-2802-4CA9-A564-938E6245C0C7}" type="presParOf" srcId="{23A30949-E4F8-4F74-BAA8-5AE8CB2654FB}" destId="{341C3E4A-BCB2-4778-9311-E4ED9535F869}" srcOrd="2" destOrd="0" presId="urn:microsoft.com/office/officeart/2008/layout/VerticalCurvedList"/>
    <dgm:cxn modelId="{DFC17725-1DDF-46D9-9658-9E87153F865D}" type="presParOf" srcId="{23A30949-E4F8-4F74-BAA8-5AE8CB2654FB}" destId="{E2E13424-3E49-4326-B7EE-D78AF70CE322}" srcOrd="3" destOrd="0" presId="urn:microsoft.com/office/officeart/2008/layout/VerticalCurvedList"/>
    <dgm:cxn modelId="{E3C60277-B175-48E3-83C0-2D27529876C8}" type="presParOf" srcId="{26EF0AE3-274B-49AB-ACE7-C93C0FDB162B}" destId="{4265B7A8-30E2-46D6-BA09-C5046DAF189D}" srcOrd="1" destOrd="0" presId="urn:microsoft.com/office/officeart/2008/layout/VerticalCurvedList"/>
    <dgm:cxn modelId="{E05C1EBE-2E7E-4886-8037-542D0157FBC5}" type="presParOf" srcId="{26EF0AE3-274B-49AB-ACE7-C93C0FDB162B}" destId="{0DACF7E0-8148-49F9-9D02-D7C3C69F3C80}" srcOrd="2" destOrd="0" presId="urn:microsoft.com/office/officeart/2008/layout/VerticalCurvedList"/>
    <dgm:cxn modelId="{1565BA77-B2ED-454B-9F42-507E848A01F4}" type="presParOf" srcId="{0DACF7E0-8148-49F9-9D02-D7C3C69F3C80}" destId="{638CAA9A-56EE-452A-BA48-DD368ACD74AB}" srcOrd="0" destOrd="0" presId="urn:microsoft.com/office/officeart/2008/layout/VerticalCurvedList"/>
    <dgm:cxn modelId="{AD94ACAE-F171-4F02-9146-1D8102A8922C}" type="presParOf" srcId="{26EF0AE3-274B-49AB-ACE7-C93C0FDB162B}" destId="{4408D90B-BB61-4FDC-9D97-F6573057ECBD}" srcOrd="3" destOrd="0" presId="urn:microsoft.com/office/officeart/2008/layout/VerticalCurvedList"/>
    <dgm:cxn modelId="{7F70F4AB-F017-4137-B84D-0994494AF8DE}" type="presParOf" srcId="{26EF0AE3-274B-49AB-ACE7-C93C0FDB162B}" destId="{2FE3154D-991E-4CED-BC3D-BF161D38A6D6}" srcOrd="4" destOrd="0" presId="urn:microsoft.com/office/officeart/2008/layout/VerticalCurvedList"/>
    <dgm:cxn modelId="{0920BA90-C151-4BDB-9E2A-CCE802DDF1DD}" type="presParOf" srcId="{2FE3154D-991E-4CED-BC3D-BF161D38A6D6}" destId="{034A3E85-B84B-4BA0-9EB7-849CFF8BB46F}" srcOrd="0" destOrd="0" presId="urn:microsoft.com/office/officeart/2008/layout/VerticalCurvedList"/>
    <dgm:cxn modelId="{2A0D83BA-E1E7-4C56-A75F-560906D02963}" type="presParOf" srcId="{26EF0AE3-274B-49AB-ACE7-C93C0FDB162B}" destId="{D93D5672-E17A-4910-BA0E-B784D9841243}" srcOrd="5" destOrd="0" presId="urn:microsoft.com/office/officeart/2008/layout/VerticalCurvedList"/>
    <dgm:cxn modelId="{AE157645-E089-4A1F-80FD-7E5B40E186FB}" type="presParOf" srcId="{26EF0AE3-274B-49AB-ACE7-C93C0FDB162B}" destId="{EE4D4A91-06D8-4055-AE50-F30AAF155B2A}" srcOrd="6" destOrd="0" presId="urn:microsoft.com/office/officeart/2008/layout/VerticalCurvedList"/>
    <dgm:cxn modelId="{59B4421F-DA8C-4F3B-BA5C-83424E8501C2}" type="presParOf" srcId="{EE4D4A91-06D8-4055-AE50-F30AAF155B2A}" destId="{84B010CE-7D1E-4915-A2EA-5668E8109C5E}" srcOrd="0" destOrd="0" presId="urn:microsoft.com/office/officeart/2008/layout/VerticalCurvedList"/>
    <dgm:cxn modelId="{1D897831-979E-4B5B-B167-8DCB869CBDA8}" type="presParOf" srcId="{26EF0AE3-274B-49AB-ACE7-C93C0FDB162B}" destId="{994C517F-7A5A-4AC2-9C3A-630E9CECE2F5}" srcOrd="7" destOrd="0" presId="urn:microsoft.com/office/officeart/2008/layout/VerticalCurvedList"/>
    <dgm:cxn modelId="{8846C82E-1FE7-42CA-8667-8922B1B091FF}" type="presParOf" srcId="{26EF0AE3-274B-49AB-ACE7-C93C0FDB162B}" destId="{4DD2084C-FBAD-4278-8FC7-391A25C0B5D6}" srcOrd="8" destOrd="0" presId="urn:microsoft.com/office/officeart/2008/layout/VerticalCurvedList"/>
    <dgm:cxn modelId="{20D707D1-716F-479D-8F11-6830714C097D}" type="presParOf" srcId="{4DD2084C-FBAD-4278-8FC7-391A25C0B5D6}" destId="{2C4D659A-EDF0-46C9-852E-8779FFE7F65C}" srcOrd="0" destOrd="0" presId="urn:microsoft.com/office/officeart/2008/layout/VerticalCurvedList"/>
    <dgm:cxn modelId="{8F78C3A1-7115-4103-B4E7-EAABE4D34CDA}" type="presParOf" srcId="{26EF0AE3-274B-49AB-ACE7-C93C0FDB162B}" destId="{A027A562-8D44-480E-A4ED-4B23B763149E}" srcOrd="9" destOrd="0" presId="urn:microsoft.com/office/officeart/2008/layout/VerticalCurvedList"/>
    <dgm:cxn modelId="{5946235C-E93F-4B47-9404-BAAA60E7E69E}" type="presParOf" srcId="{26EF0AE3-274B-49AB-ACE7-C93C0FDB162B}" destId="{3B58A4B8-7028-40AB-9EC4-77EE186BB516}" srcOrd="10" destOrd="0" presId="urn:microsoft.com/office/officeart/2008/layout/VerticalCurvedList"/>
    <dgm:cxn modelId="{30605B4A-8362-42BE-820F-3A534A8BE65D}" type="presParOf" srcId="{3B58A4B8-7028-40AB-9EC4-77EE186BB516}" destId="{B62919B4-B8B3-4682-90AE-6FCDE23E908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82F3C-103B-4B79-8F67-0E9E8A9A63B5}">
      <dsp:nvSpPr>
        <dsp:cNvPr id="0" name=""/>
        <dsp:cNvSpPr/>
      </dsp:nvSpPr>
      <dsp:spPr>
        <a:xfrm>
          <a:off x="5188" y="194934"/>
          <a:ext cx="5593722" cy="96771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55880" rIns="83820" bIns="55880" numCol="1" spcCol="1270" anchor="ctr" anchorCtr="0">
          <a:noAutofit/>
        </a:bodyPr>
        <a:lstStyle/>
        <a:p>
          <a:pPr marL="0" lvl="0" indent="0" algn="ctr" defTabSz="1955800">
            <a:lnSpc>
              <a:spcPct val="90000"/>
            </a:lnSpc>
            <a:spcBef>
              <a:spcPct val="0"/>
            </a:spcBef>
            <a:spcAft>
              <a:spcPct val="35000"/>
            </a:spcAft>
            <a:buNone/>
          </a:pPr>
          <a:r>
            <a:rPr lang="en-US" sz="4400" kern="1200" dirty="0"/>
            <a:t>Project Document</a:t>
          </a:r>
        </a:p>
      </dsp:txBody>
      <dsp:txXfrm>
        <a:off x="33531" y="223277"/>
        <a:ext cx="5537036" cy="911029"/>
      </dsp:txXfrm>
    </dsp:sp>
    <dsp:sp modelId="{7E81A149-4F9F-42CE-A0F3-47D2AC3FB1DC}">
      <dsp:nvSpPr>
        <dsp:cNvPr id="0" name=""/>
        <dsp:cNvSpPr/>
      </dsp:nvSpPr>
      <dsp:spPr>
        <a:xfrm>
          <a:off x="564560" y="1162649"/>
          <a:ext cx="559372" cy="725786"/>
        </a:xfrm>
        <a:custGeom>
          <a:avLst/>
          <a:gdLst/>
          <a:ahLst/>
          <a:cxnLst/>
          <a:rect l="0" t="0" r="0" b="0"/>
          <a:pathLst>
            <a:path>
              <a:moveTo>
                <a:pt x="0" y="0"/>
              </a:moveTo>
              <a:lnTo>
                <a:pt x="0" y="725786"/>
              </a:lnTo>
              <a:lnTo>
                <a:pt x="559372" y="7257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424EC3-E3E1-4F2B-9000-7EC06CBF05D1}">
      <dsp:nvSpPr>
        <dsp:cNvPr id="0" name=""/>
        <dsp:cNvSpPr/>
      </dsp:nvSpPr>
      <dsp:spPr>
        <a:xfrm>
          <a:off x="1123932" y="1404578"/>
          <a:ext cx="7570148" cy="9677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Other Programming Instruments (e.g., RPA, LOA)</a:t>
          </a:r>
        </a:p>
      </dsp:txBody>
      <dsp:txXfrm>
        <a:off x="1152275" y="1432921"/>
        <a:ext cx="7513462" cy="911029"/>
      </dsp:txXfrm>
    </dsp:sp>
    <dsp:sp modelId="{1AB6514C-6A07-4D01-869D-96F6B1F1CD29}">
      <dsp:nvSpPr>
        <dsp:cNvPr id="0" name=""/>
        <dsp:cNvSpPr/>
      </dsp:nvSpPr>
      <dsp:spPr>
        <a:xfrm>
          <a:off x="564560" y="1162649"/>
          <a:ext cx="559372" cy="1935430"/>
        </a:xfrm>
        <a:custGeom>
          <a:avLst/>
          <a:gdLst/>
          <a:ahLst/>
          <a:cxnLst/>
          <a:rect l="0" t="0" r="0" b="0"/>
          <a:pathLst>
            <a:path>
              <a:moveTo>
                <a:pt x="0" y="0"/>
              </a:moveTo>
              <a:lnTo>
                <a:pt x="0" y="1935430"/>
              </a:lnTo>
              <a:lnTo>
                <a:pt x="559372" y="19354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87D3B6-1936-4291-A629-2E5DB5ABD7FE}">
      <dsp:nvSpPr>
        <dsp:cNvPr id="0" name=""/>
        <dsp:cNvSpPr/>
      </dsp:nvSpPr>
      <dsp:spPr>
        <a:xfrm>
          <a:off x="1123932" y="2614222"/>
          <a:ext cx="9835639" cy="96771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Commercial Instruments (e.g., Contract for Goods and Services</a:t>
          </a:r>
        </a:p>
      </dsp:txBody>
      <dsp:txXfrm>
        <a:off x="1152275" y="2642565"/>
        <a:ext cx="9778953" cy="911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047AA-2FC1-4643-AA00-A8FD69073629}">
      <dsp:nvSpPr>
        <dsp:cNvPr id="0" name=""/>
        <dsp:cNvSpPr/>
      </dsp:nvSpPr>
      <dsp:spPr>
        <a:xfrm>
          <a:off x="-6017107" y="-920706"/>
          <a:ext cx="7162965" cy="7162965"/>
        </a:xfrm>
        <a:prstGeom prst="blockArc">
          <a:avLst>
            <a:gd name="adj1" fmla="val 18900000"/>
            <a:gd name="adj2" fmla="val 2700000"/>
            <a:gd name="adj3" fmla="val 302"/>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65B7A8-30E2-46D6-BA09-C5046DAF189D}">
      <dsp:nvSpPr>
        <dsp:cNvPr id="0" name=""/>
        <dsp:cNvSpPr/>
      </dsp:nvSpPr>
      <dsp:spPr>
        <a:xfrm>
          <a:off x="500743" y="242174"/>
          <a:ext cx="11134199" cy="846038"/>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28167" tIns="30480" rIns="30480" bIns="30480" numCol="1" spcCol="1270" anchor="ctr" anchorCtr="0">
          <a:noAutofit/>
        </a:bodyPr>
        <a:lstStyle/>
        <a:p>
          <a:pPr marL="0" lvl="0" indent="0" algn="l" defTabSz="533400">
            <a:lnSpc>
              <a:spcPct val="90000"/>
            </a:lnSpc>
            <a:spcBef>
              <a:spcPct val="0"/>
            </a:spcBef>
            <a:spcAft>
              <a:spcPct val="35000"/>
            </a:spcAft>
            <a:buNone/>
          </a:pPr>
          <a:r>
            <a:rPr lang="en-US" sz="1200" b="1" kern="1200">
              <a:solidFill>
                <a:srgbClr val="002060"/>
              </a:solidFill>
              <a:latin typeface="Segoe UI" panose="020B0502040204020203" pitchFamily="34" charset="0"/>
              <a:cs typeface="Segoe UI" panose="020B0502040204020203" pitchFamily="34" charset="0"/>
            </a:rPr>
            <a:t>Office of the Ombudsman</a:t>
          </a:r>
          <a:r>
            <a:rPr lang="en-US" sz="1200" b="0" kern="1200">
              <a:solidFill>
                <a:srgbClr val="002060"/>
              </a:solidFill>
              <a:latin typeface="Segoe UI" panose="020B0502040204020203" pitchFamily="34" charset="0"/>
              <a:cs typeface="Segoe UI" panose="020B0502040204020203" pitchFamily="34" charset="0"/>
            </a:rPr>
            <a:t>: 304 East 45th Street 6th Floor, Room FF-671 New York, NY 10017 USA; http://fpombudsman.org; phone: +1 646 781 4083; </a:t>
          </a:r>
          <a:r>
            <a:rPr lang="en-US" sz="1200" b="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1"/>
            </a:rPr>
            <a:t>ombudsmediation@fpombudsman.org</a:t>
          </a:r>
          <a:endParaRPr lang="en-US" sz="1200" b="0" kern="1200" dirty="0">
            <a:solidFill>
              <a:srgbClr val="002060"/>
            </a:solidFill>
            <a:latin typeface="Segoe UI" panose="020B0502040204020203" pitchFamily="34" charset="0"/>
            <a:cs typeface="Segoe UI" panose="020B0502040204020203" pitchFamily="34" charset="0"/>
          </a:endParaRPr>
        </a:p>
      </dsp:txBody>
      <dsp:txXfrm>
        <a:off x="500743" y="242174"/>
        <a:ext cx="11134199" cy="846038"/>
      </dsp:txXfrm>
    </dsp:sp>
    <dsp:sp modelId="{638CAA9A-56EE-452A-BA48-DD368ACD74AB}">
      <dsp:nvSpPr>
        <dsp:cNvPr id="0" name=""/>
        <dsp:cNvSpPr/>
      </dsp:nvSpPr>
      <dsp:spPr>
        <a:xfrm>
          <a:off x="87634" y="227106"/>
          <a:ext cx="831758" cy="831758"/>
        </a:xfrm>
        <a:prstGeom prst="ellipse">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sp>
    <dsp:sp modelId="{4408D90B-BB61-4FDC-9D97-F6573057ECBD}">
      <dsp:nvSpPr>
        <dsp:cNvPr id="0" name=""/>
        <dsp:cNvSpPr/>
      </dsp:nvSpPr>
      <dsp:spPr>
        <a:xfrm>
          <a:off x="977554" y="1330281"/>
          <a:ext cx="10657388" cy="665406"/>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28167" tIns="30480" rIns="30480" bIns="30480" numCol="1" spcCol="1270" anchor="ctr" anchorCtr="0">
          <a:noAutofit/>
        </a:bodyPr>
        <a:lstStyle/>
        <a:p>
          <a:pPr marL="0" lvl="0" indent="0" algn="l" defTabSz="533400">
            <a:lnSpc>
              <a:spcPct val="90000"/>
            </a:lnSpc>
            <a:spcBef>
              <a:spcPct val="0"/>
            </a:spcBef>
            <a:spcAft>
              <a:spcPct val="35000"/>
            </a:spcAft>
            <a:buNone/>
          </a:pPr>
          <a:r>
            <a:rPr lang="en-US" sz="1200" b="1" kern="1200">
              <a:solidFill>
                <a:srgbClr val="002060"/>
              </a:solidFill>
              <a:latin typeface="Segoe UI" panose="020B0502040204020203" pitchFamily="34" charset="0"/>
              <a:cs typeface="Segoe UI" panose="020B0502040204020203" pitchFamily="34" charset="0"/>
            </a:rPr>
            <a:t>Ethics Office (whistleblower protection/protection from retaliation)</a:t>
          </a:r>
          <a:r>
            <a:rPr lang="en-US" sz="1200" b="0" kern="1200">
              <a:solidFill>
                <a:srgbClr val="002060"/>
              </a:solidFill>
              <a:latin typeface="Segoe UI" panose="020B0502040204020203" pitchFamily="34" charset="0"/>
              <a:cs typeface="Segoe UI" panose="020B0502040204020203" pitchFamily="34" charset="0"/>
            </a:rPr>
            <a:t>: </a:t>
          </a:r>
          <a:r>
            <a:rPr lang="en-US" sz="1200" b="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2"/>
            </a:rPr>
            <a:t>ethicsoffice@undp.org</a:t>
          </a:r>
          <a:r>
            <a:rPr lang="en-US" sz="1200" b="0" kern="1200">
              <a:solidFill>
                <a:srgbClr val="002060"/>
              </a:solidFill>
              <a:latin typeface="Segoe UI" panose="020B0502040204020203" pitchFamily="34" charset="0"/>
              <a:cs typeface="Segoe UI" panose="020B0502040204020203" pitchFamily="34" charset="0"/>
            </a:rPr>
            <a:t>, phone: +1-212-909-7840 || fax: +1-212.906.6153;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3"/>
            </a:rPr>
            <a:t>http://www.undp.org/content/undp/en/home/accountability/ethics.html</a:t>
          </a:r>
          <a:endParaRPr lang="en-US" sz="1200" b="0" kern="1200" dirty="0">
            <a:solidFill>
              <a:srgbClr val="002060"/>
            </a:solidFill>
            <a:latin typeface="Segoe UI" panose="020B0502040204020203" pitchFamily="34" charset="0"/>
            <a:cs typeface="Segoe UI" panose="020B0502040204020203" pitchFamily="34" charset="0"/>
          </a:endParaRPr>
        </a:p>
      </dsp:txBody>
      <dsp:txXfrm>
        <a:off x="977554" y="1330281"/>
        <a:ext cx="10657388" cy="665406"/>
      </dsp:txXfrm>
    </dsp:sp>
    <dsp:sp modelId="{034A3E85-B84B-4BA0-9EB7-849CFF8BB46F}">
      <dsp:nvSpPr>
        <dsp:cNvPr id="0" name=""/>
        <dsp:cNvSpPr/>
      </dsp:nvSpPr>
      <dsp:spPr>
        <a:xfrm>
          <a:off x="561675" y="1247105"/>
          <a:ext cx="831758" cy="83175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3D5672-E17A-4910-BA0E-B784D9841243}">
      <dsp:nvSpPr>
        <dsp:cNvPr id="0" name=""/>
        <dsp:cNvSpPr/>
      </dsp:nvSpPr>
      <dsp:spPr>
        <a:xfrm>
          <a:off x="1123897" y="2328072"/>
          <a:ext cx="10511045" cy="665406"/>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28167" tIns="30480" rIns="30480" bIns="30480" numCol="1" spcCol="1270" anchor="ctr" anchorCtr="0">
          <a:noAutofit/>
        </a:bodyPr>
        <a:lstStyle/>
        <a:p>
          <a:pPr marL="0" lvl="0" indent="0" algn="l" defTabSz="533400">
            <a:lnSpc>
              <a:spcPct val="90000"/>
            </a:lnSpc>
            <a:spcBef>
              <a:spcPct val="0"/>
            </a:spcBef>
            <a:spcAft>
              <a:spcPct val="35000"/>
            </a:spcAft>
            <a:buNone/>
          </a:pPr>
          <a:r>
            <a:rPr lang="en-US" sz="1200" b="1" kern="1200">
              <a:solidFill>
                <a:srgbClr val="002060"/>
              </a:solidFill>
              <a:latin typeface="Segoe UI" panose="020B0502040204020203" pitchFamily="34" charset="0"/>
              <a:cs typeface="Segoe UI" panose="020B0502040204020203" pitchFamily="34" charset="0"/>
            </a:rPr>
            <a:t>OHR (general inquiries about the UNDP policy on harassment, sexual harassment, discrimination and abuse of authority)</a:t>
          </a:r>
          <a:r>
            <a:rPr lang="en-US" sz="1200" b="0" kern="1200">
              <a:solidFill>
                <a:srgbClr val="002060"/>
              </a:solidFill>
              <a:latin typeface="Segoe UI" panose="020B0502040204020203" pitchFamily="34" charset="0"/>
              <a:cs typeface="Segoe UI" panose="020B0502040204020203" pitchFamily="34" charset="0"/>
              <a:sym typeface="Wingdings" panose="05000000000000000000" pitchFamily="2" charset="2"/>
            </a:rPr>
            <a:t>: </a:t>
          </a:r>
          <a:r>
            <a:rPr lang="en-US" sz="1200" b="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4"/>
            </a:rPr>
            <a:t>harassment.ohrfocalpoint@undp.org</a:t>
          </a:r>
          <a:r>
            <a:rPr lang="en-US" sz="1200" b="0" kern="1200">
              <a:solidFill>
                <a:srgbClr val="002060"/>
              </a:solidFill>
              <a:latin typeface="Segoe UI" panose="020B0502040204020203" pitchFamily="34" charset="0"/>
              <a:cs typeface="Segoe UI" panose="020B0502040204020203" pitchFamily="34" charset="0"/>
            </a:rPr>
            <a:t> || +1-212-906-5254</a:t>
          </a:r>
          <a:endParaRPr lang="en-US" sz="1200" b="0" kern="1200" dirty="0">
            <a:solidFill>
              <a:srgbClr val="002060"/>
            </a:solidFill>
            <a:latin typeface="Segoe UI" panose="020B0502040204020203" pitchFamily="34" charset="0"/>
            <a:cs typeface="Segoe UI" panose="020B0502040204020203" pitchFamily="34" charset="0"/>
          </a:endParaRPr>
        </a:p>
      </dsp:txBody>
      <dsp:txXfrm>
        <a:off x="1123897" y="2328072"/>
        <a:ext cx="10511045" cy="665406"/>
      </dsp:txXfrm>
    </dsp:sp>
    <dsp:sp modelId="{84B010CE-7D1E-4915-A2EA-5668E8109C5E}">
      <dsp:nvSpPr>
        <dsp:cNvPr id="0" name=""/>
        <dsp:cNvSpPr/>
      </dsp:nvSpPr>
      <dsp:spPr>
        <a:xfrm>
          <a:off x="708018" y="2244896"/>
          <a:ext cx="831758" cy="831758"/>
        </a:xfrm>
        <a:prstGeom prst="ellipse">
          <a:avLst/>
        </a:prstGeom>
        <a:solidFill>
          <a:schemeClr val="lt1"/>
        </a:solidFill>
        <a:ln w="12700" cap="flat" cmpd="sng" algn="ctr">
          <a:solidFill>
            <a:schemeClr val="accent5"/>
          </a:solidFill>
          <a:prstDash val="solid"/>
          <a:miter lim="800000"/>
        </a:ln>
        <a:effectLst/>
      </dsp:spPr>
      <dsp:style>
        <a:lnRef idx="2">
          <a:schemeClr val="accent5"/>
        </a:lnRef>
        <a:fillRef idx="1">
          <a:schemeClr val="lt1"/>
        </a:fillRef>
        <a:effectRef idx="0">
          <a:schemeClr val="accent5"/>
        </a:effectRef>
        <a:fontRef idx="minor">
          <a:schemeClr val="dk1"/>
        </a:fontRef>
      </dsp:style>
    </dsp:sp>
    <dsp:sp modelId="{994C517F-7A5A-4AC2-9C3A-630E9CECE2F5}">
      <dsp:nvSpPr>
        <dsp:cNvPr id="0" name=""/>
        <dsp:cNvSpPr/>
      </dsp:nvSpPr>
      <dsp:spPr>
        <a:xfrm>
          <a:off x="977554" y="3325863"/>
          <a:ext cx="10657388" cy="665406"/>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28167" tIns="30480" rIns="30480" bIns="30480" numCol="1" spcCol="1270" anchor="ctr" anchorCtr="0">
          <a:noAutofit/>
        </a:bodyPr>
        <a:lstStyle/>
        <a:p>
          <a:pPr marL="0" lvl="0" indent="0" algn="l" defTabSz="533400">
            <a:lnSpc>
              <a:spcPct val="90000"/>
            </a:lnSpc>
            <a:spcBef>
              <a:spcPct val="0"/>
            </a:spcBef>
            <a:spcAft>
              <a:spcPct val="35000"/>
            </a:spcAft>
            <a:buNone/>
          </a:pPr>
          <a:r>
            <a:rPr lang="en-US" sz="1200" b="1" kern="1200">
              <a:solidFill>
                <a:srgbClr val="002060"/>
              </a:solidFill>
              <a:latin typeface="Segoe UI" panose="020B0502040204020203" pitchFamily="34" charset="0"/>
              <a:cs typeface="Segoe UI" panose="020B0502040204020203" pitchFamily="34" charset="0"/>
            </a:rPr>
            <a:t>Office of Audit and Investigation</a:t>
          </a:r>
          <a:r>
            <a:rPr lang="en-US" sz="1200" kern="1200">
              <a:solidFill>
                <a:srgbClr val="002060"/>
              </a:solidFill>
              <a:latin typeface="Segoe UI" panose="020B0502040204020203" pitchFamily="34" charset="0"/>
              <a:cs typeface="Segoe UI" panose="020B0502040204020203" pitchFamily="34" charset="0"/>
            </a:rPr>
            <a:t>: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5"/>
            </a:rPr>
            <a:t>Online referral form</a:t>
          </a:r>
          <a:r>
            <a:rPr lang="en-US" sz="1200" kern="1200">
              <a:solidFill>
                <a:srgbClr val="002060"/>
              </a:solidFill>
              <a:latin typeface="Segoe UI" panose="020B0502040204020203" pitchFamily="34" charset="0"/>
              <a:cs typeface="Segoe UI" panose="020B0502040204020203" pitchFamily="34" charset="0"/>
            </a:rPr>
            <a:t>; an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6"/>
            </a:rPr>
            <a:t>independent </a:t>
          </a:r>
          <a:r>
            <a:rPr lang="en-US" sz="1200" kern="1200">
              <a:solidFill>
                <a:srgbClr val="002060"/>
              </a:solidFill>
              <a:latin typeface="Segoe UI" panose="020B0502040204020203" pitchFamily="34" charset="0"/>
              <a:cs typeface="Segoe UI" panose="020B0502040204020203" pitchFamily="34" charset="0"/>
            </a:rPr>
            <a:t> telephone service: +1 877 557 8685 (within the US) and +1 770 776 5678 (worldwide);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7"/>
            </a:rPr>
            <a:t>reportmisconduct@undp.org</a:t>
          </a:r>
          <a:r>
            <a:rPr lang="en-US" sz="1200" u="sng" kern="1200">
              <a:solidFill>
                <a:srgbClr val="002060"/>
              </a:solidFill>
              <a:latin typeface="Segoe UI" panose="020B0502040204020203" pitchFamily="34" charset="0"/>
              <a:cs typeface="Segoe UI" panose="020B0502040204020203" pitchFamily="34" charset="0"/>
            </a:rPr>
            <a:t> </a:t>
          </a:r>
          <a:endParaRPr lang="en-US" sz="1200" kern="1200" dirty="0">
            <a:solidFill>
              <a:srgbClr val="002060"/>
            </a:solidFill>
            <a:latin typeface="Segoe UI" panose="020B0502040204020203" pitchFamily="34" charset="0"/>
            <a:cs typeface="Segoe UI" panose="020B0502040204020203" pitchFamily="34" charset="0"/>
          </a:endParaRPr>
        </a:p>
      </dsp:txBody>
      <dsp:txXfrm>
        <a:off x="977554" y="3325863"/>
        <a:ext cx="10657388" cy="665406"/>
      </dsp:txXfrm>
    </dsp:sp>
    <dsp:sp modelId="{2C4D659A-EDF0-46C9-852E-8779FFE7F65C}">
      <dsp:nvSpPr>
        <dsp:cNvPr id="0" name=""/>
        <dsp:cNvSpPr/>
      </dsp:nvSpPr>
      <dsp:spPr>
        <a:xfrm>
          <a:off x="561675" y="3242687"/>
          <a:ext cx="831758" cy="83175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27A562-8D44-480E-A4ED-4B23B763149E}">
      <dsp:nvSpPr>
        <dsp:cNvPr id="0" name=""/>
        <dsp:cNvSpPr/>
      </dsp:nvSpPr>
      <dsp:spPr>
        <a:xfrm>
          <a:off x="500743" y="4323654"/>
          <a:ext cx="11134199" cy="665406"/>
        </a:xfrm>
        <a:prstGeom prst="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28167" tIns="30480" rIns="30480" bIns="30480" numCol="1" spcCol="1270" anchor="ctr" anchorCtr="0">
          <a:noAutofit/>
        </a:bodyPr>
        <a:lstStyle/>
        <a:p>
          <a:pPr marL="0" lvl="0" indent="0" algn="l" defTabSz="533400">
            <a:lnSpc>
              <a:spcPct val="90000"/>
            </a:lnSpc>
            <a:spcBef>
              <a:spcPct val="0"/>
            </a:spcBef>
            <a:spcAft>
              <a:spcPct val="35000"/>
            </a:spcAft>
            <a:buNone/>
          </a:pPr>
          <a:r>
            <a:rPr lang="en-US" sz="1200" b="1" kern="1200">
              <a:solidFill>
                <a:srgbClr val="002060"/>
              </a:solidFill>
              <a:latin typeface="Segoe UI" panose="020B0502040204020203" pitchFamily="34" charset="0"/>
              <a:ea typeface="+mn-ea"/>
              <a:cs typeface="Segoe UI" panose="020B0502040204020203" pitchFamily="34" charset="0"/>
            </a:rPr>
            <a:t>Expolink Helpline</a:t>
          </a:r>
          <a:r>
            <a:rPr lang="en-US" sz="1200" kern="1200">
              <a:solidFill>
                <a:srgbClr val="002060"/>
              </a:solidFill>
              <a:latin typeface="Segoe UI" panose="020B0502040204020203" pitchFamily="34" charset="0"/>
              <a:cs typeface="Segoe UI" panose="020B0502040204020203" pitchFamily="34" charset="0"/>
            </a:rPr>
            <a:t>: </a:t>
          </a:r>
          <a:r>
            <a:rPr lang="en-US" sz="1200" kern="1200">
              <a:solidFill>
                <a:srgbClr val="002060"/>
              </a:solidFill>
              <a:latin typeface="Segoe UI" panose="020B0502040204020203" pitchFamily="34" charset="0"/>
              <a:cs typeface="Segoe UI" panose="020B0502040204020203" pitchFamily="34" charset="0"/>
              <a:hlinkClick xmlns:r="http://schemas.openxmlformats.org/officeDocument/2006/relationships" r:id="rId8"/>
            </a:rPr>
            <a:t>https://wrs.expolink.co.uk/UNDPhelpline</a:t>
          </a:r>
          <a:endParaRPr lang="en-US" sz="1200" kern="1200" dirty="0">
            <a:solidFill>
              <a:srgbClr val="002060"/>
            </a:solidFill>
            <a:latin typeface="Segoe UI" panose="020B0502040204020203" pitchFamily="34" charset="0"/>
            <a:cs typeface="Segoe UI" panose="020B0502040204020203" pitchFamily="34" charset="0"/>
          </a:endParaRPr>
        </a:p>
      </dsp:txBody>
      <dsp:txXfrm>
        <a:off x="500743" y="4323654"/>
        <a:ext cx="11134199" cy="665406"/>
      </dsp:txXfrm>
    </dsp:sp>
    <dsp:sp modelId="{B62919B4-B8B3-4682-90AE-6FCDE23E9089}">
      <dsp:nvSpPr>
        <dsp:cNvPr id="0" name=""/>
        <dsp:cNvSpPr/>
      </dsp:nvSpPr>
      <dsp:spPr>
        <a:xfrm>
          <a:off x="84864" y="4240478"/>
          <a:ext cx="831758" cy="83175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D2EFF6-F7DA-4D6A-B457-A5B12A51D676}" type="datetimeFigureOut">
              <a:rPr lang="en-US" smtClean="0"/>
              <a:t>8/3/2020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60F3E6-3C74-4522-AEA3-BAF79B24409F}" type="slidenum">
              <a:rPr lang="en-US" smtClean="0"/>
              <a:t>‹#›</a:t>
            </a:fld>
            <a:endParaRPr lang="en-US"/>
          </a:p>
        </p:txBody>
      </p:sp>
    </p:spTree>
    <p:extLst>
      <p:ext uri="{BB962C8B-B14F-4D97-AF65-F5344CB8AC3E}">
        <p14:creationId xmlns:p14="http://schemas.microsoft.com/office/powerpoint/2010/main" val="2579635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undp.org/content/undp/en/home/operations/accountability/secu-srm/stakeholder-response-mechanism/"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www.undp.org/content/undp/en/home/operations/accountability/secu-srm/social-and-environmental-compliance-unit.html"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Sharon</a:t>
            </a:r>
          </a:p>
        </p:txBody>
      </p:sp>
      <p:sp>
        <p:nvSpPr>
          <p:cNvPr id="4" name="Slide Number Placeholder 3"/>
          <p:cNvSpPr>
            <a:spLocks noGrp="1"/>
          </p:cNvSpPr>
          <p:nvPr>
            <p:ph type="sldNum" sz="quarter" idx="5"/>
          </p:nvPr>
        </p:nvSpPr>
        <p:spPr/>
        <p:txBody>
          <a:bodyPr/>
          <a:lstStyle/>
          <a:p>
            <a:fld id="{AC60F3E6-3C74-4522-AEA3-BAF79B24409F}" type="slidenum">
              <a:rPr lang="en-US" smtClean="0"/>
              <a:t>2</a:t>
            </a:fld>
            <a:endParaRPr lang="en-US"/>
          </a:p>
        </p:txBody>
      </p:sp>
    </p:spTree>
    <p:extLst>
      <p:ext uri="{BB962C8B-B14F-4D97-AF65-F5344CB8AC3E}">
        <p14:creationId xmlns:p14="http://schemas.microsoft.com/office/powerpoint/2010/main" val="48065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p>
        </p:txBody>
      </p:sp>
      <p:sp>
        <p:nvSpPr>
          <p:cNvPr id="4" name="Slide Number Placeholder 3"/>
          <p:cNvSpPr>
            <a:spLocks noGrp="1"/>
          </p:cNvSpPr>
          <p:nvPr>
            <p:ph type="sldNum" sz="quarter" idx="5"/>
          </p:nvPr>
        </p:nvSpPr>
        <p:spPr/>
        <p:txBody>
          <a:bodyPr/>
          <a:lstStyle/>
          <a:p>
            <a:fld id="{AC60F3E6-3C74-4522-AEA3-BAF79B24409F}" type="slidenum">
              <a:rPr lang="en-US" smtClean="0"/>
              <a:t>11</a:t>
            </a:fld>
            <a:endParaRPr lang="en-US"/>
          </a:p>
        </p:txBody>
      </p:sp>
    </p:spTree>
    <p:extLst>
      <p:ext uri="{BB962C8B-B14F-4D97-AF65-F5344CB8AC3E}">
        <p14:creationId xmlns:p14="http://schemas.microsoft.com/office/powerpoint/2010/main" val="4073304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p>
        </p:txBody>
      </p:sp>
      <p:sp>
        <p:nvSpPr>
          <p:cNvPr id="4" name="Slide Number Placeholder 3"/>
          <p:cNvSpPr>
            <a:spLocks noGrp="1"/>
          </p:cNvSpPr>
          <p:nvPr>
            <p:ph type="sldNum" sz="quarter" idx="5"/>
          </p:nvPr>
        </p:nvSpPr>
        <p:spPr/>
        <p:txBody>
          <a:bodyPr/>
          <a:lstStyle/>
          <a:p>
            <a:fld id="{AC60F3E6-3C74-4522-AEA3-BAF79B24409F}" type="slidenum">
              <a:rPr lang="en-US" smtClean="0"/>
              <a:t>12</a:t>
            </a:fld>
            <a:endParaRPr lang="en-US"/>
          </a:p>
        </p:txBody>
      </p:sp>
    </p:spTree>
    <p:extLst>
      <p:ext uri="{BB962C8B-B14F-4D97-AF65-F5344CB8AC3E}">
        <p14:creationId xmlns:p14="http://schemas.microsoft.com/office/powerpoint/2010/main" val="130590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Sharon (or Irina – ask Sharon)</a:t>
            </a:r>
          </a:p>
        </p:txBody>
      </p:sp>
      <p:sp>
        <p:nvSpPr>
          <p:cNvPr id="4" name="Slide Number Placeholder 3"/>
          <p:cNvSpPr>
            <a:spLocks noGrp="1"/>
          </p:cNvSpPr>
          <p:nvPr>
            <p:ph type="sldNum" sz="quarter" idx="5"/>
          </p:nvPr>
        </p:nvSpPr>
        <p:spPr/>
        <p:txBody>
          <a:bodyPr/>
          <a:lstStyle/>
          <a:p>
            <a:fld id="{AC60F3E6-3C74-4522-AEA3-BAF79B24409F}" type="slidenum">
              <a:rPr lang="en-US" smtClean="0"/>
              <a:t>14</a:t>
            </a:fld>
            <a:endParaRPr lang="en-US"/>
          </a:p>
        </p:txBody>
      </p:sp>
    </p:spTree>
    <p:extLst>
      <p:ext uri="{BB962C8B-B14F-4D97-AF65-F5344CB8AC3E}">
        <p14:creationId xmlns:p14="http://schemas.microsoft.com/office/powerpoint/2010/main" val="1099854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15</a:t>
            </a:fld>
            <a:endParaRPr lang="en-US"/>
          </a:p>
        </p:txBody>
      </p:sp>
    </p:spTree>
    <p:extLst>
      <p:ext uri="{BB962C8B-B14F-4D97-AF65-F5344CB8AC3E}">
        <p14:creationId xmlns:p14="http://schemas.microsoft.com/office/powerpoint/2010/main" val="1073574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16</a:t>
            </a:fld>
            <a:endParaRPr lang="en-US"/>
          </a:p>
        </p:txBody>
      </p:sp>
    </p:spTree>
    <p:extLst>
      <p:ext uri="{BB962C8B-B14F-4D97-AF65-F5344CB8AC3E}">
        <p14:creationId xmlns:p14="http://schemas.microsoft.com/office/powerpoint/2010/main" val="3513230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Sharon</a:t>
            </a:r>
          </a:p>
        </p:txBody>
      </p:sp>
      <p:sp>
        <p:nvSpPr>
          <p:cNvPr id="4" name="Slide Number Placeholder 3"/>
          <p:cNvSpPr>
            <a:spLocks noGrp="1"/>
          </p:cNvSpPr>
          <p:nvPr>
            <p:ph type="sldNum" sz="quarter" idx="5"/>
          </p:nvPr>
        </p:nvSpPr>
        <p:spPr/>
        <p:txBody>
          <a:bodyPr/>
          <a:lstStyle/>
          <a:p>
            <a:fld id="{AC60F3E6-3C74-4522-AEA3-BAF79B24409F}" type="slidenum">
              <a:rPr lang="en-US" smtClean="0"/>
              <a:t>17</a:t>
            </a:fld>
            <a:endParaRPr lang="en-US"/>
          </a:p>
        </p:txBody>
      </p:sp>
    </p:spTree>
    <p:extLst>
      <p:ext uri="{BB962C8B-B14F-4D97-AF65-F5344CB8AC3E}">
        <p14:creationId xmlns:p14="http://schemas.microsoft.com/office/powerpoint/2010/main" val="1843082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18</a:t>
            </a:fld>
            <a:endParaRPr lang="en-US"/>
          </a:p>
        </p:txBody>
      </p:sp>
    </p:spTree>
    <p:extLst>
      <p:ext uri="{BB962C8B-B14F-4D97-AF65-F5344CB8AC3E}">
        <p14:creationId xmlns:p14="http://schemas.microsoft.com/office/powerpoint/2010/main" val="2274028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19</a:t>
            </a:fld>
            <a:endParaRPr lang="en-US"/>
          </a:p>
        </p:txBody>
      </p:sp>
    </p:spTree>
    <p:extLst>
      <p:ext uri="{BB962C8B-B14F-4D97-AF65-F5344CB8AC3E}">
        <p14:creationId xmlns:p14="http://schemas.microsoft.com/office/powerpoint/2010/main" val="4070442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20</a:t>
            </a:fld>
            <a:endParaRPr lang="en-US"/>
          </a:p>
        </p:txBody>
      </p:sp>
    </p:spTree>
    <p:extLst>
      <p:ext uri="{BB962C8B-B14F-4D97-AF65-F5344CB8AC3E}">
        <p14:creationId xmlns:p14="http://schemas.microsoft.com/office/powerpoint/2010/main" val="1402644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21</a:t>
            </a:fld>
            <a:endParaRPr lang="en-US"/>
          </a:p>
        </p:txBody>
      </p:sp>
    </p:spTree>
    <p:extLst>
      <p:ext uri="{BB962C8B-B14F-4D97-AF65-F5344CB8AC3E}">
        <p14:creationId xmlns:p14="http://schemas.microsoft.com/office/powerpoint/2010/main" val="197317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3</a:t>
            </a:fld>
            <a:endParaRPr lang="en-US"/>
          </a:p>
        </p:txBody>
      </p:sp>
    </p:spTree>
    <p:extLst>
      <p:ext uri="{BB962C8B-B14F-4D97-AF65-F5344CB8AC3E}">
        <p14:creationId xmlns:p14="http://schemas.microsoft.com/office/powerpoint/2010/main" val="2321816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6012"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000" kern="1200" dirty="0">
                <a:solidFill>
                  <a:schemeClr val="tx1"/>
                </a:solidFill>
                <a:effectLst/>
                <a:latin typeface="+mn-lt"/>
                <a:ea typeface="+mn-ea"/>
                <a:cs typeface="+mn-cs"/>
              </a:rPr>
              <a:t>Jessica</a:t>
            </a:r>
          </a:p>
          <a:p>
            <a:pPr marL="0" indent="0">
              <a:buFont typeface="Arial" panose="020B0604020202020204" pitchFamily="34" charset="0"/>
              <a:buNone/>
            </a:pP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"...However, the Social and Environmental Compliance Unit (SECU), also within OAI, can and has investigated complaints alleging that UNDP has designed or implemented project activity in a manner that exposes communities to higher risk of SEA or SH. These compliance reviews do not make findings of individual culpability, but rather of institutional compliance to the Social and Environmental Standards, which include gender standards. If you have any questions about this, please contact the SECU Head of Unit Paul Goodwin."</a:t>
            </a:r>
          </a:p>
          <a:p>
            <a:pPr marL="0" indent="0">
              <a:buFont typeface="Arial" panose="020B0604020202020204" pitchFamily="34" charset="0"/>
              <a:buNone/>
            </a:pPr>
            <a:endParaRPr lang="en-US" sz="1000" kern="1200" dirty="0">
              <a:solidFill>
                <a:schemeClr val="tx1"/>
              </a:solidFill>
              <a:effectLst/>
              <a:latin typeface="+mn-lt"/>
              <a:ea typeface="+mn-ea"/>
              <a:cs typeface="+mn-cs"/>
            </a:endParaRPr>
          </a:p>
          <a:p>
            <a:pPr marL="0" indent="0">
              <a:buFont typeface="Arial" panose="020B0604020202020204" pitchFamily="34" charset="0"/>
              <a:buNone/>
            </a:pPr>
            <a:endParaRPr lang="en-US" sz="1000" kern="1200" dirty="0">
              <a:solidFill>
                <a:schemeClr val="tx1"/>
              </a:solidFill>
              <a:effectLst/>
              <a:latin typeface="+mn-lt"/>
              <a:ea typeface="+mn-ea"/>
              <a:cs typeface="+mn-cs"/>
            </a:endParaRPr>
          </a:p>
          <a:p>
            <a:pPr marL="0" indent="0">
              <a:buFont typeface="Arial" panose="020B0604020202020204" pitchFamily="34" charset="0"/>
              <a:buNone/>
            </a:pPr>
            <a:r>
              <a:rPr lang="en-US" sz="1000" kern="1200" dirty="0">
                <a:solidFill>
                  <a:schemeClr val="tx1"/>
                </a:solidFill>
                <a:effectLst/>
                <a:latin typeface="+mn-lt"/>
                <a:ea typeface="+mn-ea"/>
                <a:cs typeface="+mn-cs"/>
              </a:rPr>
              <a:t>The Social and Environmental Standards are underpinned by an Accountability Mechanism with two key functions: </a:t>
            </a:r>
            <a:r>
              <a:rPr lang="en-US" sz="1000" dirty="0"/>
              <a:t>1) A </a:t>
            </a:r>
            <a:r>
              <a:rPr lang="en-US" sz="1000" dirty="0">
                <a:hlinkClick r:id="rId3"/>
              </a:rPr>
              <a:t>Stakeholder Response Mechanism</a:t>
            </a:r>
            <a:r>
              <a:rPr lang="en-US" sz="1000" dirty="0"/>
              <a:t> (SRM) that ensures individuals, peoples, and communities affected by UNDP projects have access to appropriate procedures for hearing and addressing project-related grievances; and 2) A </a:t>
            </a:r>
            <a:r>
              <a:rPr lang="en-US" sz="1000" dirty="0">
                <a:hlinkClick r:id="rId4"/>
              </a:rPr>
              <a:t>Compliance Review</a:t>
            </a:r>
            <a:r>
              <a:rPr lang="en-US" sz="1000" dirty="0"/>
              <a:t> process to respond to claims that UNDP is not in compliance with UNDP’s social and environmental policies.</a:t>
            </a:r>
          </a:p>
          <a:p>
            <a:pPr marL="0" indent="0">
              <a:buFont typeface="Arial" panose="020B0604020202020204" pitchFamily="34" charset="0"/>
              <a:buNone/>
            </a:pPr>
            <a:endParaRPr lang="en-US" sz="1000" kern="1200" dirty="0">
              <a:solidFill>
                <a:schemeClr val="tx1"/>
              </a:solidFill>
              <a:effectLst/>
              <a:latin typeface="+mn-lt"/>
              <a:ea typeface="+mn-ea"/>
              <a:cs typeface="+mn-cs"/>
            </a:endParaRPr>
          </a:p>
          <a:p>
            <a:pPr marL="0" indent="0">
              <a:buFont typeface="Arial" panose="020B0604020202020204" pitchFamily="34" charset="0"/>
              <a:buNone/>
            </a:pPr>
            <a:r>
              <a:rPr lang="en-US" sz="1000" kern="1200" dirty="0">
                <a:solidFill>
                  <a:schemeClr val="tx1"/>
                </a:solidFill>
                <a:effectLst/>
                <a:latin typeface="+mn-lt"/>
                <a:ea typeface="+mn-ea"/>
                <a:cs typeface="+mn-cs"/>
              </a:rPr>
              <a:t>-          Here is a snapshot comparison of the Compliance Review and Stakeholder Response Mechanism </a:t>
            </a:r>
          </a:p>
          <a:p>
            <a:pPr marL="0" indent="0">
              <a:buFont typeface="Arial" panose="020B0604020202020204" pitchFamily="34" charset="0"/>
              <a:buNone/>
            </a:pPr>
            <a:r>
              <a:rPr lang="en-US" sz="1000" kern="1200" dirty="0">
                <a:solidFill>
                  <a:schemeClr val="tx1"/>
                </a:solidFill>
                <a:effectLst/>
                <a:latin typeface="+mn-lt"/>
                <a:ea typeface="+mn-ea"/>
                <a:cs typeface="+mn-cs"/>
              </a:rPr>
              <a:t>-          They are both part of one system that offers two types of channels or options for stakeholders to share their concerns about the impacts of UNDP’s activities</a:t>
            </a:r>
          </a:p>
          <a:p>
            <a:pPr marL="0" indent="0">
              <a:buFont typeface="Arial" panose="020B0604020202020204" pitchFamily="34" charset="0"/>
              <a:buNone/>
            </a:pPr>
            <a:r>
              <a:rPr lang="en-US" sz="1000" kern="1200" dirty="0">
                <a:solidFill>
                  <a:schemeClr val="tx1"/>
                </a:solidFill>
                <a:effectLst/>
                <a:latin typeface="+mn-lt"/>
                <a:ea typeface="+mn-ea"/>
                <a:cs typeface="+mn-cs"/>
              </a:rPr>
              <a:t>-          For both, any person or group of people affected by a UNDP project can file a complaint.  A person and/or group can also file on behalf of a complainant that they represent.</a:t>
            </a:r>
          </a:p>
          <a:p>
            <a:pPr marL="0" indent="0">
              <a:buFont typeface="Arial" panose="020B0604020202020204" pitchFamily="34" charset="0"/>
              <a:buNone/>
            </a:pPr>
            <a:r>
              <a:rPr lang="en-US" sz="1000" kern="1200" dirty="0">
                <a:solidFill>
                  <a:schemeClr val="tx1"/>
                </a:solidFill>
                <a:effectLst/>
                <a:latin typeface="+mn-lt"/>
                <a:ea typeface="+mn-ea"/>
                <a:cs typeface="+mn-cs"/>
              </a:rPr>
              <a:t>-          Complaints are made through the same mediums – a toll-free hotline, email, through the website or in person.  The complaint will be channeled to either the compliance or SRM teams depending on the request made by the complainant. </a:t>
            </a:r>
          </a:p>
          <a:p>
            <a:pPr marL="0" indent="0">
              <a:buFont typeface="Arial" panose="020B0604020202020204" pitchFamily="34" charset="0"/>
              <a:buNone/>
            </a:pPr>
            <a:r>
              <a:rPr lang="en-US" sz="1000" kern="1200" dirty="0">
                <a:solidFill>
                  <a:schemeClr val="tx1"/>
                </a:solidFill>
                <a:effectLst/>
                <a:latin typeface="+mn-lt"/>
                <a:ea typeface="+mn-ea"/>
                <a:cs typeface="+mn-cs"/>
              </a:rPr>
              <a:t>-          In terms of eligibility - complaints to compliance review must allege that UNDP is not in compliance w/its social</a:t>
            </a:r>
            <a:r>
              <a:rPr lang="en-US" sz="1000" kern="1200" baseline="0" dirty="0">
                <a:solidFill>
                  <a:schemeClr val="tx1"/>
                </a:solidFill>
                <a:effectLst/>
                <a:latin typeface="+mn-lt"/>
                <a:ea typeface="+mn-ea"/>
                <a:cs typeface="+mn-cs"/>
              </a:rPr>
              <a:t> and environmental</a:t>
            </a:r>
            <a:r>
              <a:rPr lang="en-US" sz="1000" kern="1200" dirty="0">
                <a:solidFill>
                  <a:schemeClr val="tx1"/>
                </a:solidFill>
                <a:effectLst/>
                <a:latin typeface="+mn-lt"/>
                <a:ea typeface="+mn-ea"/>
                <a:cs typeface="+mn-cs"/>
              </a:rPr>
              <a:t> commitments = SES, SESP </a:t>
            </a:r>
          </a:p>
          <a:p>
            <a:pPr marL="0" indent="0">
              <a:buFont typeface="Arial" panose="020B0604020202020204" pitchFamily="34" charset="0"/>
              <a:buNone/>
            </a:pPr>
            <a:r>
              <a:rPr lang="en-US" sz="1000" kern="1200" dirty="0">
                <a:solidFill>
                  <a:schemeClr val="tx1"/>
                </a:solidFill>
                <a:effectLst/>
                <a:latin typeface="+mn-lt"/>
                <a:ea typeface="+mn-ea"/>
                <a:cs typeface="+mn-cs"/>
              </a:rPr>
              <a:t>-          In terms of who is responsible - the compliance review is housed and managed within the OAI and has its own unit. OAI was chosen because of its independence from management and OAI’s expertise in case management and effective investigation procedures. </a:t>
            </a:r>
          </a:p>
          <a:p>
            <a:pPr marL="0" indent="0">
              <a:buFont typeface="Arial" panose="020B0604020202020204" pitchFamily="34" charset="0"/>
              <a:buNone/>
            </a:pPr>
            <a:r>
              <a:rPr lang="en-US" sz="1000" kern="1200" dirty="0">
                <a:solidFill>
                  <a:schemeClr val="tx1"/>
                </a:solidFill>
                <a:effectLst/>
                <a:latin typeface="+mn-lt"/>
                <a:ea typeface="+mn-ea"/>
                <a:cs typeface="+mn-cs"/>
              </a:rPr>
              <a:t>-          For the SRM - UNDP management is ultimately responsible.  Responses are primarily led by CO focal points, as designated by the RRs.  And in some cases, if requested by the complainant, by a HQ-based team, together w/the CO.  SRM responses are also coordinated with Regional </a:t>
            </a:r>
            <a:r>
              <a:rPr lang="en-US" sz="1000" kern="1200" dirty="0" err="1">
                <a:solidFill>
                  <a:schemeClr val="tx1"/>
                </a:solidFill>
                <a:effectLst/>
                <a:latin typeface="+mn-lt"/>
                <a:ea typeface="+mn-ea"/>
                <a:cs typeface="+mn-cs"/>
              </a:rPr>
              <a:t>Bureaux</a:t>
            </a:r>
            <a:r>
              <a:rPr lang="en-US" sz="1000" kern="1200" dirty="0">
                <a:solidFill>
                  <a:schemeClr val="tx1"/>
                </a:solidFill>
                <a:effectLst/>
                <a:latin typeface="+mn-lt"/>
                <a:ea typeface="+mn-ea"/>
                <a:cs typeface="+mn-cs"/>
              </a:rPr>
              <a:t> and Regional Hub colleagues as relevant. </a:t>
            </a:r>
          </a:p>
          <a:p>
            <a:pPr marL="0" indent="0">
              <a:buFont typeface="Arial" panose="020B0604020202020204" pitchFamily="34" charset="0"/>
              <a:buNone/>
            </a:pPr>
            <a:r>
              <a:rPr lang="en-US" sz="1000" kern="1200" dirty="0">
                <a:solidFill>
                  <a:schemeClr val="tx1"/>
                </a:solidFill>
                <a:effectLst/>
                <a:latin typeface="+mn-lt"/>
                <a:ea typeface="+mn-ea"/>
                <a:cs typeface="+mn-cs"/>
              </a:rPr>
              <a:t>-          With regard to Response Actions - For the Compliance side, OAI would lead an </a:t>
            </a:r>
            <a:r>
              <a:rPr lang="en-US" sz="1000" kern="1200" dirty="0" err="1">
                <a:solidFill>
                  <a:schemeClr val="tx1"/>
                </a:solidFill>
                <a:effectLst/>
                <a:latin typeface="+mn-lt"/>
                <a:ea typeface="+mn-ea"/>
                <a:cs typeface="+mn-cs"/>
              </a:rPr>
              <a:t>indep</a:t>
            </a:r>
            <a:r>
              <a:rPr lang="en-US" sz="1000" kern="1200" dirty="0">
                <a:solidFill>
                  <a:schemeClr val="tx1"/>
                </a:solidFill>
                <a:effectLst/>
                <a:latin typeface="+mn-lt"/>
                <a:ea typeface="+mn-ea"/>
                <a:cs typeface="+mn-cs"/>
              </a:rPr>
              <a:t> investigation into the claims made by the complainant and prepare a report of findings with recommendations for the Administrator's consideration and decision.  For the SRM side, the response could include for example, a series of consultations, agreed changes to the project, or in more serious cases, independent mediation between conflicting parties. </a:t>
            </a:r>
          </a:p>
          <a:p>
            <a:pPr marL="0" indent="0">
              <a:buFont typeface="Arial" panose="020B0604020202020204" pitchFamily="34" charset="0"/>
              <a:buNone/>
            </a:pPr>
            <a:r>
              <a:rPr lang="en-US" sz="1000" kern="1200" dirty="0">
                <a:solidFill>
                  <a:schemeClr val="tx1"/>
                </a:solidFill>
                <a:effectLst/>
                <a:latin typeface="+mn-lt"/>
                <a:ea typeface="+mn-ea"/>
                <a:cs typeface="+mn-cs"/>
              </a:rPr>
              <a:t>-     With regard to possible results from these two processes – there are range of possible outcomes on the compliance side with a focus on bringing the project back into compliance and if necessary, addressing any harm already caused by the project.   </a:t>
            </a:r>
          </a:p>
          <a:p>
            <a:pPr marL="0" indent="0">
              <a:buFont typeface="Arial" panose="020B0604020202020204" pitchFamily="34" charset="0"/>
              <a:buNone/>
            </a:pPr>
            <a:r>
              <a:rPr lang="en-US" sz="1000" kern="1200" dirty="0">
                <a:solidFill>
                  <a:schemeClr val="tx1"/>
                </a:solidFill>
                <a:effectLst/>
                <a:latin typeface="+mn-lt"/>
                <a:ea typeface="+mn-ea"/>
                <a:cs typeface="+mn-cs"/>
              </a:rPr>
              <a:t>-          In the case of an SRM process – the key issues raised by the complainant are either addressed through the response process or not.  UNDP's commitment in the context of the SRM is to make our best effort to address the requests for support, while recognizing it is not always within our means to achieve a result that is satisfactory to all parties.</a:t>
            </a:r>
          </a:p>
        </p:txBody>
      </p:sp>
      <p:sp>
        <p:nvSpPr>
          <p:cNvPr id="4" name="Slide Number Placeholder 3"/>
          <p:cNvSpPr>
            <a:spLocks noGrp="1"/>
          </p:cNvSpPr>
          <p:nvPr>
            <p:ph type="sldNum" sz="quarter" idx="10"/>
          </p:nvPr>
        </p:nvSpPr>
        <p:spPr/>
        <p:txBody>
          <a:bodyPr/>
          <a:lstStyle/>
          <a:p>
            <a:fld id="{EC6B57D9-CC1A-4DC3-8E0B-E793A0CD9969}" type="slidenum">
              <a:rPr lang="en-US" smtClean="0"/>
              <a:pPr/>
              <a:t>22</a:t>
            </a:fld>
            <a:endParaRPr lang="en-US"/>
          </a:p>
        </p:txBody>
      </p:sp>
    </p:spTree>
    <p:extLst>
      <p:ext uri="{BB962C8B-B14F-4D97-AF65-F5344CB8AC3E}">
        <p14:creationId xmlns:p14="http://schemas.microsoft.com/office/powerpoint/2010/main" val="1686601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Irina</a:t>
            </a:r>
          </a:p>
        </p:txBody>
      </p:sp>
      <p:sp>
        <p:nvSpPr>
          <p:cNvPr id="4" name="Slide Number Placeholder 3"/>
          <p:cNvSpPr>
            <a:spLocks noGrp="1"/>
          </p:cNvSpPr>
          <p:nvPr>
            <p:ph type="sldNum" sz="quarter" idx="5"/>
          </p:nvPr>
        </p:nvSpPr>
        <p:spPr/>
        <p:txBody>
          <a:bodyPr/>
          <a:lstStyle/>
          <a:p>
            <a:fld id="{AC60F3E6-3C74-4522-AEA3-BAF79B24409F}" type="slidenum">
              <a:rPr lang="en-US" smtClean="0"/>
              <a:t>23</a:t>
            </a:fld>
            <a:endParaRPr lang="en-US"/>
          </a:p>
        </p:txBody>
      </p:sp>
    </p:spTree>
    <p:extLst>
      <p:ext uri="{BB962C8B-B14F-4D97-AF65-F5344CB8AC3E}">
        <p14:creationId xmlns:p14="http://schemas.microsoft.com/office/powerpoint/2010/main" val="2366635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Irina</a:t>
            </a:r>
          </a:p>
        </p:txBody>
      </p:sp>
      <p:sp>
        <p:nvSpPr>
          <p:cNvPr id="4" name="Slide Number Placeholder 3"/>
          <p:cNvSpPr>
            <a:spLocks noGrp="1"/>
          </p:cNvSpPr>
          <p:nvPr>
            <p:ph type="sldNum" sz="quarter" idx="10"/>
          </p:nvPr>
        </p:nvSpPr>
        <p:spPr/>
        <p:txBody>
          <a:bodyPr/>
          <a:lstStyle/>
          <a:p>
            <a:fld id="{5AB95E1F-0E16-9041-B7F2-F780B1DFEBE7}" type="slidenum">
              <a:rPr lang="en-US" smtClean="0"/>
              <a:t>24</a:t>
            </a:fld>
            <a:endParaRPr lang="en-US" dirty="0"/>
          </a:p>
        </p:txBody>
      </p:sp>
    </p:spTree>
    <p:extLst>
      <p:ext uri="{BB962C8B-B14F-4D97-AF65-F5344CB8AC3E}">
        <p14:creationId xmlns:p14="http://schemas.microsoft.com/office/powerpoint/2010/main" val="40222672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25</a:t>
            </a:fld>
            <a:endParaRPr lang="en-US"/>
          </a:p>
        </p:txBody>
      </p:sp>
    </p:spTree>
    <p:extLst>
      <p:ext uri="{BB962C8B-B14F-4D97-AF65-F5344CB8AC3E}">
        <p14:creationId xmlns:p14="http://schemas.microsoft.com/office/powerpoint/2010/main" val="1463326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26</a:t>
            </a:fld>
            <a:endParaRPr lang="en-US"/>
          </a:p>
        </p:txBody>
      </p:sp>
    </p:spTree>
    <p:extLst>
      <p:ext uri="{BB962C8B-B14F-4D97-AF65-F5344CB8AC3E}">
        <p14:creationId xmlns:p14="http://schemas.microsoft.com/office/powerpoint/2010/main" val="3579574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27</a:t>
            </a:fld>
            <a:endParaRPr lang="en-US"/>
          </a:p>
        </p:txBody>
      </p:sp>
    </p:spTree>
    <p:extLst>
      <p:ext uri="{BB962C8B-B14F-4D97-AF65-F5344CB8AC3E}">
        <p14:creationId xmlns:p14="http://schemas.microsoft.com/office/powerpoint/2010/main" val="2891467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Christine</a:t>
            </a:r>
          </a:p>
        </p:txBody>
      </p:sp>
      <p:sp>
        <p:nvSpPr>
          <p:cNvPr id="4" name="Slide Number Placeholder 3"/>
          <p:cNvSpPr>
            <a:spLocks noGrp="1"/>
          </p:cNvSpPr>
          <p:nvPr>
            <p:ph type="sldNum" sz="quarter" idx="5"/>
          </p:nvPr>
        </p:nvSpPr>
        <p:spPr/>
        <p:txBody>
          <a:bodyPr/>
          <a:lstStyle/>
          <a:p>
            <a:fld id="{AC60F3E6-3C74-4522-AEA3-BAF79B24409F}" type="slidenum">
              <a:rPr lang="en-US" smtClean="0"/>
              <a:t>28</a:t>
            </a:fld>
            <a:endParaRPr lang="en-US"/>
          </a:p>
        </p:txBody>
      </p:sp>
    </p:spTree>
    <p:extLst>
      <p:ext uri="{BB962C8B-B14F-4D97-AF65-F5344CB8AC3E}">
        <p14:creationId xmlns:p14="http://schemas.microsoft.com/office/powerpoint/2010/main" val="31125223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Sharon </a:t>
            </a:r>
          </a:p>
          <a:p>
            <a:r>
              <a:rPr lang="en-US" dirty="0"/>
              <a:t>Sharon moderating Q&amp;A</a:t>
            </a:r>
          </a:p>
        </p:txBody>
      </p:sp>
      <p:sp>
        <p:nvSpPr>
          <p:cNvPr id="4" name="Slide Number Placeholder 3"/>
          <p:cNvSpPr>
            <a:spLocks noGrp="1"/>
          </p:cNvSpPr>
          <p:nvPr>
            <p:ph type="sldNum" sz="quarter" idx="5"/>
          </p:nvPr>
        </p:nvSpPr>
        <p:spPr/>
        <p:txBody>
          <a:bodyPr/>
          <a:lstStyle/>
          <a:p>
            <a:fld id="{AC60F3E6-3C74-4522-AEA3-BAF79B24409F}" type="slidenum">
              <a:rPr lang="en-US" smtClean="0"/>
              <a:t>29</a:t>
            </a:fld>
            <a:endParaRPr lang="en-US"/>
          </a:p>
        </p:txBody>
      </p:sp>
    </p:spTree>
    <p:extLst>
      <p:ext uri="{BB962C8B-B14F-4D97-AF65-F5344CB8AC3E}">
        <p14:creationId xmlns:p14="http://schemas.microsoft.com/office/powerpoint/2010/main" val="2064034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4</a:t>
            </a:fld>
            <a:endParaRPr lang="en-US"/>
          </a:p>
        </p:txBody>
      </p:sp>
    </p:spTree>
    <p:extLst>
      <p:ext uri="{BB962C8B-B14F-4D97-AF65-F5344CB8AC3E}">
        <p14:creationId xmlns:p14="http://schemas.microsoft.com/office/powerpoint/2010/main" val="2276409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Irina</a:t>
            </a:r>
          </a:p>
        </p:txBody>
      </p:sp>
      <p:sp>
        <p:nvSpPr>
          <p:cNvPr id="4" name="Slide Number Placeholder 3"/>
          <p:cNvSpPr>
            <a:spLocks noGrp="1"/>
          </p:cNvSpPr>
          <p:nvPr>
            <p:ph type="sldNum" sz="quarter" idx="5"/>
          </p:nvPr>
        </p:nvSpPr>
        <p:spPr/>
        <p:txBody>
          <a:bodyPr/>
          <a:lstStyle/>
          <a:p>
            <a:fld id="{AC60F3E6-3C74-4522-AEA3-BAF79B24409F}" type="slidenum">
              <a:rPr lang="en-US" smtClean="0"/>
              <a:t>5</a:t>
            </a:fld>
            <a:endParaRPr lang="en-US"/>
          </a:p>
        </p:txBody>
      </p:sp>
    </p:spTree>
    <p:extLst>
      <p:ext uri="{BB962C8B-B14F-4D97-AF65-F5344CB8AC3E}">
        <p14:creationId xmlns:p14="http://schemas.microsoft.com/office/powerpoint/2010/main" val="28461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Irina</a:t>
            </a:r>
          </a:p>
        </p:txBody>
      </p:sp>
      <p:sp>
        <p:nvSpPr>
          <p:cNvPr id="4" name="Slide Number Placeholder 3"/>
          <p:cNvSpPr>
            <a:spLocks noGrp="1"/>
          </p:cNvSpPr>
          <p:nvPr>
            <p:ph type="sldNum" sz="quarter" idx="5"/>
          </p:nvPr>
        </p:nvSpPr>
        <p:spPr/>
        <p:txBody>
          <a:bodyPr/>
          <a:lstStyle/>
          <a:p>
            <a:fld id="{AC60F3E6-3C74-4522-AEA3-BAF79B24409F}" type="slidenum">
              <a:rPr lang="en-US" smtClean="0"/>
              <a:t>6</a:t>
            </a:fld>
            <a:endParaRPr lang="en-US"/>
          </a:p>
        </p:txBody>
      </p:sp>
    </p:spTree>
    <p:extLst>
      <p:ext uri="{BB962C8B-B14F-4D97-AF65-F5344CB8AC3E}">
        <p14:creationId xmlns:p14="http://schemas.microsoft.com/office/powerpoint/2010/main" val="1255434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7</a:t>
            </a:fld>
            <a:endParaRPr lang="en-US"/>
          </a:p>
        </p:txBody>
      </p:sp>
    </p:spTree>
    <p:extLst>
      <p:ext uri="{BB962C8B-B14F-4D97-AF65-F5344CB8AC3E}">
        <p14:creationId xmlns:p14="http://schemas.microsoft.com/office/powerpoint/2010/main" val="3197113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p:txBody>
      </p:sp>
      <p:sp>
        <p:nvSpPr>
          <p:cNvPr id="4" name="Slide Number Placeholder 3"/>
          <p:cNvSpPr>
            <a:spLocks noGrp="1"/>
          </p:cNvSpPr>
          <p:nvPr>
            <p:ph type="sldNum" sz="quarter" idx="5"/>
          </p:nvPr>
        </p:nvSpPr>
        <p:spPr/>
        <p:txBody>
          <a:bodyPr/>
          <a:lstStyle/>
          <a:p>
            <a:fld id="{AC60F3E6-3C74-4522-AEA3-BAF79B24409F}" type="slidenum">
              <a:rPr lang="en-US" smtClean="0"/>
              <a:t>8</a:t>
            </a:fld>
            <a:endParaRPr lang="en-US"/>
          </a:p>
        </p:txBody>
      </p:sp>
    </p:spTree>
    <p:extLst>
      <p:ext uri="{BB962C8B-B14F-4D97-AF65-F5344CB8AC3E}">
        <p14:creationId xmlns:p14="http://schemas.microsoft.com/office/powerpoint/2010/main" val="1098136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p>
        </p:txBody>
      </p:sp>
      <p:sp>
        <p:nvSpPr>
          <p:cNvPr id="4" name="Slide Number Placeholder 3"/>
          <p:cNvSpPr>
            <a:spLocks noGrp="1"/>
          </p:cNvSpPr>
          <p:nvPr>
            <p:ph type="sldNum" sz="quarter" idx="5"/>
          </p:nvPr>
        </p:nvSpPr>
        <p:spPr/>
        <p:txBody>
          <a:bodyPr/>
          <a:lstStyle/>
          <a:p>
            <a:fld id="{AC60F3E6-3C74-4522-AEA3-BAF79B24409F}" type="slidenum">
              <a:rPr lang="en-US" smtClean="0"/>
              <a:t>9</a:t>
            </a:fld>
            <a:endParaRPr lang="en-US"/>
          </a:p>
        </p:txBody>
      </p:sp>
    </p:spTree>
    <p:extLst>
      <p:ext uri="{BB962C8B-B14F-4D97-AF65-F5344CB8AC3E}">
        <p14:creationId xmlns:p14="http://schemas.microsoft.com/office/powerpoint/2010/main" val="2353638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Cynthia</a:t>
            </a:r>
          </a:p>
        </p:txBody>
      </p:sp>
      <p:sp>
        <p:nvSpPr>
          <p:cNvPr id="4" name="Slide Number Placeholder 3"/>
          <p:cNvSpPr>
            <a:spLocks noGrp="1"/>
          </p:cNvSpPr>
          <p:nvPr>
            <p:ph type="sldNum" sz="quarter" idx="5"/>
          </p:nvPr>
        </p:nvSpPr>
        <p:spPr/>
        <p:txBody>
          <a:bodyPr/>
          <a:lstStyle/>
          <a:p>
            <a:fld id="{AC60F3E6-3C74-4522-AEA3-BAF79B24409F}" type="slidenum">
              <a:rPr lang="en-US" smtClean="0"/>
              <a:t>10</a:t>
            </a:fld>
            <a:endParaRPr lang="en-US"/>
          </a:p>
        </p:txBody>
      </p:sp>
    </p:spTree>
    <p:extLst>
      <p:ext uri="{BB962C8B-B14F-4D97-AF65-F5344CB8AC3E}">
        <p14:creationId xmlns:p14="http://schemas.microsoft.com/office/powerpoint/2010/main" val="1071374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700C-DECB-469E-85AE-D0636F2178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A4DE42-83C7-447F-9169-2C1FC32F16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F664D7-F568-405F-A173-38C977CFE36E}"/>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4FF19C9E-C77F-47E5-9078-97526F946B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BDF8E7-0E66-4E5F-BCAF-5527E4DDD39D}"/>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148955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AA4AE-E736-43E7-864F-2498B19850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30B421-E5E4-4B3E-99EF-C8DAF19F09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A4E31-E56C-4280-80EE-A0079BB63ADE}"/>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2419B7D4-0410-46AD-8578-39C94E421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D4B93C-0D90-49F5-A28B-AF32A2DCE776}"/>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386202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6A853B-1014-46CA-B751-216CDA8621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BECE44-B8D0-41A1-BB9D-F72B674603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9EC9B0-4936-4F5F-AA2B-ECA91875FC99}"/>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D3215233-E7D5-4B61-A8A4-E3DD52055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ED2C7B-43B0-4271-A124-307FB5270CDC}"/>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694130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08FC2-329C-492C-9ADD-529B175BE2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80FFBA-3211-4CCC-A678-FC73C86C1F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72D5A-18CE-42D4-92DC-44C01F0882AA}"/>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3CB2943A-99E5-443C-A23B-97E1ED251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4E5555-0D1C-477B-B6FC-7A1B7286AE19}"/>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299337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62CFF-1C7F-4B03-8FC6-E815C68CDC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F8A8F4-E5D2-41EA-94AD-E2ECAAAF46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842826-5D87-45A1-BE1A-EABE220F2D48}"/>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830CEF91-2713-4969-9308-B469A8433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CA89E-D6EE-42D8-9A82-AE7223F5D7CF}"/>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2730494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EF997-6730-4890-8BD0-F4C92CCEA2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46F9C4-6CDE-450E-BD56-6E2F377A26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AB32FC-EAEF-44F7-BAC1-B6787FCA2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DC1DA0-D969-4CB7-B2A0-62487F584BAD}"/>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6" name="Footer Placeholder 5">
            <a:extLst>
              <a:ext uri="{FF2B5EF4-FFF2-40B4-BE49-F238E27FC236}">
                <a16:creationId xmlns:a16="http://schemas.microsoft.com/office/drawing/2014/main" id="{FE113F0C-32DB-4F67-97AB-6AF254C26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925252-521B-4927-A5B0-ACAB9AEF1383}"/>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79024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F44B-CC13-4678-AA1B-585CC35D04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393CBC-3175-45C2-89C9-B20D45F718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E5E25E-4519-450D-81B5-A456DDEA7D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5C84FC-7686-490E-827C-C3506FD8CD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406C07-A0C7-40D0-8F2A-96F47D2D7C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F394F1-8FD2-4780-A063-7AA0D410479B}"/>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8" name="Footer Placeholder 7">
            <a:extLst>
              <a:ext uri="{FF2B5EF4-FFF2-40B4-BE49-F238E27FC236}">
                <a16:creationId xmlns:a16="http://schemas.microsoft.com/office/drawing/2014/main" id="{B0EDAAC7-8CC0-4CBB-B372-201669FAC3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28B137-DDAF-4827-A2C2-77FF01283D54}"/>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300388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B32A7-AD86-4455-A9BC-F7D9738FFD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99F34F-F707-41B8-B605-0F47775CB1E7}"/>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4" name="Footer Placeholder 3">
            <a:extLst>
              <a:ext uri="{FF2B5EF4-FFF2-40B4-BE49-F238E27FC236}">
                <a16:creationId xmlns:a16="http://schemas.microsoft.com/office/drawing/2014/main" id="{62DBA71C-2349-43C7-AEE1-A24668A2BE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7EB732-6ED1-423C-A1CE-D7687FC2F129}"/>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558541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E0FE9C-B6AB-47A0-8F03-619959E98451}"/>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3" name="Footer Placeholder 2">
            <a:extLst>
              <a:ext uri="{FF2B5EF4-FFF2-40B4-BE49-F238E27FC236}">
                <a16:creationId xmlns:a16="http://schemas.microsoft.com/office/drawing/2014/main" id="{DD012D77-BA57-42A0-A540-11B3DB823E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0535BC-70AB-48E1-B99D-FD36BBA1CA0D}"/>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123710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662A5-3202-4E68-8A4B-8FDB4ACB3B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55D081-8741-47F9-B2A9-310E599C79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3FB991-4D37-46AA-B70A-9C1062C8A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84CCE-07C2-43F5-9A05-224AE559D0E4}"/>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6" name="Footer Placeholder 5">
            <a:extLst>
              <a:ext uri="{FF2B5EF4-FFF2-40B4-BE49-F238E27FC236}">
                <a16:creationId xmlns:a16="http://schemas.microsoft.com/office/drawing/2014/main" id="{9E4B1560-DD52-4F78-9EBD-D17C5240EE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FEADC-3F0A-408F-B0E0-D3770B4B2477}"/>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2011390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741BA-7D1B-4A2A-B4BF-2A91181932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476056-0725-43F4-B922-DD9EB5D08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13DCDB-7530-41A2-84DA-94356E379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32194-1C92-4CC9-A1B7-5B75023F7F96}"/>
              </a:ext>
            </a:extLst>
          </p:cNvPr>
          <p:cNvSpPr>
            <a:spLocks noGrp="1"/>
          </p:cNvSpPr>
          <p:nvPr>
            <p:ph type="dt" sz="half" idx="10"/>
          </p:nvPr>
        </p:nvSpPr>
        <p:spPr/>
        <p:txBody>
          <a:bodyPr/>
          <a:lstStyle/>
          <a:p>
            <a:fld id="{4434C70E-CCE5-4C98-B2BC-392BF803CA14}" type="datetimeFigureOut">
              <a:rPr lang="en-US" smtClean="0"/>
              <a:t>8/3/2020</a:t>
            </a:fld>
            <a:endParaRPr lang="en-US"/>
          </a:p>
        </p:txBody>
      </p:sp>
      <p:sp>
        <p:nvSpPr>
          <p:cNvPr id="6" name="Footer Placeholder 5">
            <a:extLst>
              <a:ext uri="{FF2B5EF4-FFF2-40B4-BE49-F238E27FC236}">
                <a16:creationId xmlns:a16="http://schemas.microsoft.com/office/drawing/2014/main" id="{9BE23033-1B89-49D4-B43F-A3FE3FF3F1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8B149-3B77-4130-B87D-F4FC3EC7D2C7}"/>
              </a:ext>
            </a:extLst>
          </p:cNvPr>
          <p:cNvSpPr>
            <a:spLocks noGrp="1"/>
          </p:cNvSpPr>
          <p:nvPr>
            <p:ph type="sldNum" sz="quarter" idx="12"/>
          </p:nvPr>
        </p:nvSpPr>
        <p:spPr/>
        <p:txBody>
          <a:bodyPr/>
          <a:lstStyle/>
          <a:p>
            <a:fld id="{02212224-755C-424D-8166-84C7BA498F64}" type="slidenum">
              <a:rPr lang="en-US" smtClean="0"/>
              <a:t>‹#›</a:t>
            </a:fld>
            <a:endParaRPr lang="en-US"/>
          </a:p>
        </p:txBody>
      </p:sp>
    </p:spTree>
    <p:extLst>
      <p:ext uri="{BB962C8B-B14F-4D97-AF65-F5344CB8AC3E}">
        <p14:creationId xmlns:p14="http://schemas.microsoft.com/office/powerpoint/2010/main" val="15694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FB2341-D9DF-4107-AEAF-9DADF8F9F7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463C54-F267-42F3-AA26-81FEA8F4C8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EC875-699C-4715-A879-7C9997748C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C70E-CCE5-4C98-B2BC-392BF803CA14}" type="datetimeFigureOut">
              <a:rPr lang="en-US" smtClean="0"/>
              <a:t>8/3/2020</a:t>
            </a:fld>
            <a:endParaRPr lang="en-US"/>
          </a:p>
        </p:txBody>
      </p:sp>
      <p:sp>
        <p:nvSpPr>
          <p:cNvPr id="5" name="Footer Placeholder 4">
            <a:extLst>
              <a:ext uri="{FF2B5EF4-FFF2-40B4-BE49-F238E27FC236}">
                <a16:creationId xmlns:a16="http://schemas.microsoft.com/office/drawing/2014/main" id="{BF4514B7-6CCC-40A2-A87D-2CA8F49E37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75CF33-D21B-4FDA-ACDF-66F2DACDF5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12224-755C-424D-8166-84C7BA498F64}" type="slidenum">
              <a:rPr lang="en-US" smtClean="0"/>
              <a:t>‹#›</a:t>
            </a:fld>
            <a:endParaRPr lang="en-US"/>
          </a:p>
        </p:txBody>
      </p:sp>
    </p:spTree>
    <p:extLst>
      <p:ext uri="{BB962C8B-B14F-4D97-AF65-F5344CB8AC3E}">
        <p14:creationId xmlns:p14="http://schemas.microsoft.com/office/powerpoint/2010/main" val="188458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sv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7.png"/><Relationship Id="rId17" Type="http://schemas.openxmlformats.org/officeDocument/2006/relationships/image" Target="../media/image12.svg"/><Relationship Id="rId2" Type="http://schemas.openxmlformats.org/officeDocument/2006/relationships/notesSlide" Target="../notesSlides/notesSlide22.xml"/><Relationship Id="rId16"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6.svg"/><Relationship Id="rId5" Type="http://schemas.openxmlformats.org/officeDocument/2006/relationships/diagramQuickStyle" Target="../diagrams/quickStyle2.xml"/><Relationship Id="rId15" Type="http://schemas.openxmlformats.org/officeDocument/2006/relationships/image" Target="../media/image10.svg"/><Relationship Id="rId10" Type="http://schemas.openxmlformats.org/officeDocument/2006/relationships/image" Target="../media/image5.png"/><Relationship Id="rId4" Type="http://schemas.openxmlformats.org/officeDocument/2006/relationships/diagramLayout" Target="../diagrams/layout2.xml"/><Relationship Id="rId9" Type="http://schemas.openxmlformats.org/officeDocument/2006/relationships/image" Target="../media/image1.png"/><Relationship Id="rId1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D813E442-7FC4-4D00-9233-10F803D99B33}"/>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8498" r="1" b="24823"/>
          <a:stretch/>
        </p:blipFill>
        <p:spPr>
          <a:xfrm>
            <a:off x="20" y="93519"/>
            <a:ext cx="12191980" cy="6857999"/>
          </a:xfrm>
          <a:prstGeom prst="rect">
            <a:avLst/>
          </a:prstGeom>
        </p:spPr>
      </p:pic>
      <p:sp>
        <p:nvSpPr>
          <p:cNvPr id="2" name="Title 1">
            <a:extLst>
              <a:ext uri="{FF2B5EF4-FFF2-40B4-BE49-F238E27FC236}">
                <a16:creationId xmlns:a16="http://schemas.microsoft.com/office/drawing/2014/main" id="{37351D61-8BEA-43D8-AEE6-E63078B692B8}"/>
              </a:ext>
            </a:extLst>
          </p:cNvPr>
          <p:cNvSpPr>
            <a:spLocks noGrp="1"/>
          </p:cNvSpPr>
          <p:nvPr>
            <p:ph type="ctrTitle"/>
          </p:nvPr>
        </p:nvSpPr>
        <p:spPr>
          <a:xfrm>
            <a:off x="1108361" y="1226271"/>
            <a:ext cx="10009909" cy="2900518"/>
          </a:xfrm>
        </p:spPr>
        <p:txBody>
          <a:bodyPr>
            <a:normAutofit/>
          </a:bodyPr>
          <a:lstStyle/>
          <a:p>
            <a:r>
              <a:rPr lang="en-US" sz="5600" dirty="0">
                <a:solidFill>
                  <a:srgbClr val="FFFFFF"/>
                </a:solidFill>
              </a:rPr>
              <a:t>What You Need to Know (and Do) About SH &amp; SEA and our Implementing Partners</a:t>
            </a:r>
          </a:p>
        </p:txBody>
      </p:sp>
      <p:sp>
        <p:nvSpPr>
          <p:cNvPr id="3" name="Subtitle 2">
            <a:extLst>
              <a:ext uri="{FF2B5EF4-FFF2-40B4-BE49-F238E27FC236}">
                <a16:creationId xmlns:a16="http://schemas.microsoft.com/office/drawing/2014/main" id="{B3241E85-0AEF-4D1B-ABA6-336B5064B8FC}"/>
              </a:ext>
            </a:extLst>
          </p:cNvPr>
          <p:cNvSpPr>
            <a:spLocks noGrp="1"/>
          </p:cNvSpPr>
          <p:nvPr>
            <p:ph type="subTitle" idx="1"/>
          </p:nvPr>
        </p:nvSpPr>
        <p:spPr>
          <a:xfrm>
            <a:off x="1524000" y="4730904"/>
            <a:ext cx="9144000" cy="1098395"/>
          </a:xfrm>
        </p:spPr>
        <p:txBody>
          <a:bodyPr>
            <a:normAutofit/>
          </a:bodyPr>
          <a:lstStyle/>
          <a:p>
            <a:r>
              <a:rPr lang="en-US" dirty="0">
                <a:solidFill>
                  <a:srgbClr val="FFFFFF"/>
                </a:solidFill>
              </a:rPr>
              <a:t>By the Taskforce on Prevention of SH &amp; SEA</a:t>
            </a:r>
          </a:p>
          <a:p>
            <a:r>
              <a:rPr lang="en-US" dirty="0">
                <a:solidFill>
                  <a:srgbClr val="FFFFFF"/>
                </a:solidFill>
              </a:rPr>
              <a:t>August 2020  </a:t>
            </a:r>
          </a:p>
        </p:txBody>
      </p:sp>
    </p:spTree>
    <p:extLst>
      <p:ext uri="{BB962C8B-B14F-4D97-AF65-F5344CB8AC3E}">
        <p14:creationId xmlns:p14="http://schemas.microsoft.com/office/powerpoint/2010/main" val="4152815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B9708-C61F-4BEF-BE39-E2DA8014915F}"/>
              </a:ext>
            </a:extLst>
          </p:cNvPr>
          <p:cNvSpPr>
            <a:spLocks noGrp="1"/>
          </p:cNvSpPr>
          <p:nvPr>
            <p:ph type="title"/>
          </p:nvPr>
        </p:nvSpPr>
        <p:spPr>
          <a:xfrm>
            <a:off x="190131" y="0"/>
            <a:ext cx="10515600" cy="1325563"/>
          </a:xfrm>
        </p:spPr>
        <p:txBody>
          <a:bodyPr/>
          <a:lstStyle/>
          <a:p>
            <a:r>
              <a:rPr lang="en-US" dirty="0"/>
              <a:t>Project Document Template</a:t>
            </a:r>
          </a:p>
        </p:txBody>
      </p:sp>
      <p:sp>
        <p:nvSpPr>
          <p:cNvPr id="3" name="Rectangle 2">
            <a:extLst>
              <a:ext uri="{FF2B5EF4-FFF2-40B4-BE49-F238E27FC236}">
                <a16:creationId xmlns:a16="http://schemas.microsoft.com/office/drawing/2014/main" id="{A4A52A5D-42A1-4E9A-9B03-F6B9369C711E}"/>
              </a:ext>
            </a:extLst>
          </p:cNvPr>
          <p:cNvSpPr/>
          <p:nvPr/>
        </p:nvSpPr>
        <p:spPr>
          <a:xfrm>
            <a:off x="838199" y="2228671"/>
            <a:ext cx="9972675" cy="1200329"/>
          </a:xfrm>
          <a:prstGeom prst="rect">
            <a:avLst/>
          </a:prstGeom>
        </p:spPr>
        <p:txBody>
          <a:bodyPr wrap="square">
            <a:spAutoFit/>
          </a:bodyPr>
          <a:lstStyle/>
          <a:p>
            <a:r>
              <a:rPr lang="en-US" b="1" u="sng" dirty="0"/>
              <a:t>DIM implementation: </a:t>
            </a:r>
          </a:p>
          <a:p>
            <a:pPr algn="just"/>
            <a:r>
              <a:rPr lang="en-US" dirty="0"/>
              <a:t>“In the implementation of the activities under this Project Document, UNDP as the Implementing Partner will handle any sexual exploitation and abuse (“SEA”) and sexual harassment (“SH”) allegations in accordance with its regulations, rules, policies and procedures”</a:t>
            </a:r>
          </a:p>
        </p:txBody>
      </p:sp>
      <p:sp>
        <p:nvSpPr>
          <p:cNvPr id="4" name="Rectangle 3">
            <a:extLst>
              <a:ext uri="{FF2B5EF4-FFF2-40B4-BE49-F238E27FC236}">
                <a16:creationId xmlns:a16="http://schemas.microsoft.com/office/drawing/2014/main" id="{76F3875E-82CA-45AF-B0CD-DF27E13CAEBA}"/>
              </a:ext>
            </a:extLst>
          </p:cNvPr>
          <p:cNvSpPr/>
          <p:nvPr/>
        </p:nvSpPr>
        <p:spPr>
          <a:xfrm>
            <a:off x="838200" y="3964960"/>
            <a:ext cx="10515600" cy="1754326"/>
          </a:xfrm>
          <a:prstGeom prst="rect">
            <a:avLst/>
          </a:prstGeom>
        </p:spPr>
        <p:txBody>
          <a:bodyPr wrap="square">
            <a:spAutoFit/>
          </a:bodyPr>
          <a:lstStyle/>
          <a:p>
            <a:r>
              <a:rPr lang="en-US" b="1" u="sng" dirty="0"/>
              <a:t>UN implementation: </a:t>
            </a:r>
          </a:p>
          <a:p>
            <a:pPr algn="just"/>
            <a:r>
              <a:rPr lang="en-US" dirty="0"/>
              <a:t>“In the implementation of the activities under this Project Document, [Name of UN Agency/IGO] as the Implementing Partner will handle any sexual exploitation and abuse (“SEA”) and sexual harassment (“SH”) allegations in accordance with its regulations, rules, policies and procedures. Notwithstanding the foregoing, </a:t>
            </a:r>
            <a:r>
              <a:rPr lang="en-US" b="1" dirty="0">
                <a:solidFill>
                  <a:schemeClr val="accent1"/>
                </a:solidFill>
              </a:rPr>
              <a:t>the [Name of UN Agency/IGO], as the Implementing Partner, will notify UNDP of any such allegations and investigations it may conduct further to such allegations</a:t>
            </a:r>
            <a:r>
              <a:rPr lang="en-US" dirty="0"/>
              <a:t>.”</a:t>
            </a:r>
          </a:p>
        </p:txBody>
      </p:sp>
      <p:pic>
        <p:nvPicPr>
          <p:cNvPr id="5" name="Picture 4" descr="A picture containing text&#10;&#10;Description automatically generated">
            <a:extLst>
              <a:ext uri="{FF2B5EF4-FFF2-40B4-BE49-F238E27FC236}">
                <a16:creationId xmlns:a16="http://schemas.microsoft.com/office/drawing/2014/main" id="{0B6B873B-AC21-46CD-943A-6B4088224B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7161" y="236336"/>
            <a:ext cx="1464708" cy="1453610"/>
          </a:xfrm>
          <a:prstGeom prst="rect">
            <a:avLst/>
          </a:prstGeom>
        </p:spPr>
      </p:pic>
    </p:spTree>
    <p:extLst>
      <p:ext uri="{BB962C8B-B14F-4D97-AF65-F5344CB8AC3E}">
        <p14:creationId xmlns:p14="http://schemas.microsoft.com/office/powerpoint/2010/main" val="2899947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57E65-2B17-4E49-AB60-4052EDEA96FD}"/>
              </a:ext>
            </a:extLst>
          </p:cNvPr>
          <p:cNvSpPr>
            <a:spLocks noGrp="1"/>
          </p:cNvSpPr>
          <p:nvPr>
            <p:ph type="title"/>
          </p:nvPr>
        </p:nvSpPr>
        <p:spPr>
          <a:xfrm>
            <a:off x="428625" y="1125800"/>
            <a:ext cx="10515600" cy="5600700"/>
          </a:xfrm>
        </p:spPr>
        <p:txBody>
          <a:bodyPr>
            <a:normAutofit/>
          </a:bodyPr>
          <a:lstStyle/>
          <a:p>
            <a:pPr marL="461963"/>
            <a:r>
              <a:rPr lang="en-US" sz="2000" dirty="0">
                <a:latin typeface="+mn-lt"/>
              </a:rPr>
              <a:t>3. The Implementing Partner acknowledges and agrees that </a:t>
            </a:r>
            <a:r>
              <a:rPr lang="en-US" sz="2000" b="1" dirty="0">
                <a:solidFill>
                  <a:schemeClr val="accent1"/>
                </a:solidFill>
                <a:latin typeface="+mn-lt"/>
              </a:rPr>
              <a:t>UNDP will not tolerate sexual harassment and sexual exploitation and abuse of anyone by the Implementing Partner, and each of its responsible parties, their respective sub-recipients and other entities involved in Project implementation</a:t>
            </a:r>
            <a:r>
              <a:rPr lang="en-US" sz="2000" b="1" dirty="0">
                <a:latin typeface="+mn-lt"/>
              </a:rPr>
              <a:t>,</a:t>
            </a:r>
            <a:r>
              <a:rPr lang="en-US" sz="2000" dirty="0">
                <a:latin typeface="+mn-lt"/>
              </a:rPr>
              <a:t> either as contractors or subcontractors and their personnel, and any individuals performing services for them under the Project Document. </a:t>
            </a:r>
            <a:br>
              <a:rPr lang="en-US" sz="2000" dirty="0">
                <a:latin typeface="+mn-lt"/>
              </a:rPr>
            </a:br>
            <a:br>
              <a:rPr lang="en-US" sz="2000" dirty="0">
                <a:latin typeface="+mn-lt"/>
              </a:rPr>
            </a:br>
            <a:r>
              <a:rPr lang="en-US" sz="2000" dirty="0">
                <a:latin typeface="+mn-lt"/>
              </a:rPr>
              <a:t>(a) In the implementation of the activities under this Project Document, the Implementing Partner, and each of its sub-parties referred to above, </a:t>
            </a:r>
            <a:r>
              <a:rPr lang="en-US" sz="2000" b="1" dirty="0">
                <a:solidFill>
                  <a:schemeClr val="accent1"/>
                </a:solidFill>
                <a:latin typeface="+mn-lt"/>
              </a:rPr>
              <a:t>shall comply with the standards of conduct set forth in the Secretary General’s Bulletin</a:t>
            </a:r>
            <a:r>
              <a:rPr lang="en-US" sz="2000" b="1" dirty="0">
                <a:latin typeface="+mn-lt"/>
              </a:rPr>
              <a:t> </a:t>
            </a:r>
            <a:r>
              <a:rPr lang="en-US" sz="2000" dirty="0">
                <a:latin typeface="+mn-lt"/>
              </a:rPr>
              <a:t>ST/SGB/2003/13 of 9 October 2003, concerning “Special measures for protection from sexual exploitation and sexual abuse” (“SEA”). </a:t>
            </a:r>
            <a:br>
              <a:rPr lang="en-US" sz="2000" dirty="0">
                <a:latin typeface="+mn-lt"/>
              </a:rPr>
            </a:br>
            <a:br>
              <a:rPr lang="en-US" sz="2000" dirty="0">
                <a:latin typeface="+mn-lt"/>
              </a:rPr>
            </a:br>
            <a:r>
              <a:rPr lang="en-US" sz="2000" dirty="0">
                <a:latin typeface="+mn-lt"/>
              </a:rPr>
              <a:t>(b) … the Implementing Partner, and each of its sub-parties referred to above, </a:t>
            </a:r>
            <a:r>
              <a:rPr lang="en-US" sz="2000" b="1" dirty="0">
                <a:solidFill>
                  <a:schemeClr val="accent1"/>
                </a:solidFill>
                <a:latin typeface="+mn-lt"/>
              </a:rPr>
              <a:t>shall not engage in any form of sexual harassment (“SH”)</a:t>
            </a:r>
            <a:r>
              <a:rPr lang="en-US" sz="2000" dirty="0">
                <a:latin typeface="+mn-lt"/>
              </a:rPr>
              <a:t>. SH is defined as…</a:t>
            </a:r>
            <a:br>
              <a:rPr lang="en-US" sz="2000" dirty="0"/>
            </a:br>
            <a:br>
              <a:rPr lang="en-US" sz="2000" dirty="0"/>
            </a:br>
            <a:r>
              <a:rPr lang="en-US" sz="2000" dirty="0"/>
              <a:t>(remaining text on the next slide)</a:t>
            </a:r>
          </a:p>
        </p:txBody>
      </p:sp>
      <p:sp>
        <p:nvSpPr>
          <p:cNvPr id="3" name="Title 1">
            <a:extLst>
              <a:ext uri="{FF2B5EF4-FFF2-40B4-BE49-F238E27FC236}">
                <a16:creationId xmlns:a16="http://schemas.microsoft.com/office/drawing/2014/main" id="{68C38443-01D5-424E-953F-1CB43E843301}"/>
              </a:ext>
            </a:extLst>
          </p:cNvPr>
          <p:cNvSpPr txBox="1">
            <a:spLocks/>
          </p:cNvSpPr>
          <p:nvPr/>
        </p:nvSpPr>
        <p:spPr>
          <a:xfrm>
            <a:off x="190131" y="1315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Project document template – NIM and CSO</a:t>
            </a:r>
          </a:p>
        </p:txBody>
      </p:sp>
      <p:pic>
        <p:nvPicPr>
          <p:cNvPr id="4" name="Picture 3" descr="A picture containing text&#10;&#10;Description automatically generated">
            <a:extLst>
              <a:ext uri="{FF2B5EF4-FFF2-40B4-BE49-F238E27FC236}">
                <a16:creationId xmlns:a16="http://schemas.microsoft.com/office/drawing/2014/main" id="{E6471381-043B-4497-AC11-F28B73B1DD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7161" y="131500"/>
            <a:ext cx="1464708" cy="1453610"/>
          </a:xfrm>
          <a:prstGeom prst="rect">
            <a:avLst/>
          </a:prstGeom>
        </p:spPr>
      </p:pic>
    </p:spTree>
    <p:extLst>
      <p:ext uri="{BB962C8B-B14F-4D97-AF65-F5344CB8AC3E}">
        <p14:creationId xmlns:p14="http://schemas.microsoft.com/office/powerpoint/2010/main" val="2025535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07A16-7C60-4AA0-9149-0D8E53CAF3F1}"/>
              </a:ext>
            </a:extLst>
          </p:cNvPr>
          <p:cNvSpPr>
            <a:spLocks noGrp="1"/>
          </p:cNvSpPr>
          <p:nvPr>
            <p:ph type="title"/>
          </p:nvPr>
        </p:nvSpPr>
        <p:spPr>
          <a:xfrm>
            <a:off x="190131" y="1219292"/>
            <a:ext cx="11715749" cy="5848258"/>
          </a:xfrm>
        </p:spPr>
        <p:txBody>
          <a:bodyPr>
            <a:noAutofit/>
          </a:bodyPr>
          <a:lstStyle/>
          <a:p>
            <a:pPr indent="230188" defTabSz="630238"/>
            <a:r>
              <a:rPr lang="en-US" sz="1800" dirty="0">
                <a:latin typeface="+mn-lt"/>
              </a:rPr>
              <a:t>4.	a) … the Implementing Partner [and sub-parties] shall… </a:t>
            </a:r>
            <a:r>
              <a:rPr lang="en-US" sz="1800" b="1" dirty="0">
                <a:solidFill>
                  <a:schemeClr val="accent1"/>
                </a:solidFill>
                <a:latin typeface="+mn-lt"/>
              </a:rPr>
              <a:t>have minimum standards </a:t>
            </a:r>
            <a:r>
              <a:rPr lang="en-US" sz="1800" dirty="0">
                <a:latin typeface="+mn-lt"/>
              </a:rPr>
              <a:t>and procedures in place, </a:t>
            </a:r>
            <a:r>
              <a:rPr lang="en-US" sz="1800" b="1" dirty="0">
                <a:solidFill>
                  <a:schemeClr val="accent1"/>
                </a:solidFill>
                <a:latin typeface="+mn-lt"/>
              </a:rPr>
              <a:t>or a plan to develop and/or improve such standards </a:t>
            </a:r>
            <a:r>
              <a:rPr lang="en-US" sz="1800" dirty="0">
                <a:latin typeface="+mn-lt"/>
              </a:rPr>
              <a:t>and procedures in order to be able to take effective preventive and investigative action. These should include: </a:t>
            </a:r>
            <a:r>
              <a:rPr lang="en-US" sz="1800" b="1" dirty="0">
                <a:solidFill>
                  <a:schemeClr val="accent1"/>
                </a:solidFill>
                <a:latin typeface="+mn-lt"/>
              </a:rPr>
              <a:t>policies</a:t>
            </a:r>
            <a:r>
              <a:rPr lang="en-US" sz="1800" dirty="0">
                <a:latin typeface="+mn-lt"/>
              </a:rPr>
              <a:t> on sexual harassment and sexual exploitation and abuse; policies on whistleblowing/ protection against retaliation; and </a:t>
            </a:r>
            <a:r>
              <a:rPr lang="en-US" sz="1800" b="1" dirty="0">
                <a:solidFill>
                  <a:schemeClr val="accent1"/>
                </a:solidFill>
                <a:latin typeface="+mn-lt"/>
              </a:rPr>
              <a:t>complaints, disciplinary and investigative mechanisms</a:t>
            </a:r>
            <a:r>
              <a:rPr lang="en-US" sz="1800" dirty="0">
                <a:latin typeface="+mn-lt"/>
              </a:rPr>
              <a:t>. In line with this, the Implementing Partner will and will require that such sub-parties will take all appropriate measures to:</a:t>
            </a:r>
            <a:br>
              <a:rPr lang="en-US" sz="1800" dirty="0">
                <a:latin typeface="+mn-lt"/>
              </a:rPr>
            </a:br>
            <a:r>
              <a:rPr lang="en-US" sz="1800" dirty="0">
                <a:latin typeface="+mn-lt"/>
              </a:rPr>
              <a:t>	i. Prevent its employees, agents or any other persons engaged to perform any services … from engaging in SH or SEA;</a:t>
            </a:r>
            <a:br>
              <a:rPr lang="en-US" sz="1800" dirty="0">
                <a:latin typeface="+mn-lt"/>
              </a:rPr>
            </a:br>
            <a:r>
              <a:rPr lang="en-US" sz="1800" dirty="0">
                <a:latin typeface="+mn-lt"/>
              </a:rPr>
              <a:t>	ii. Offer… personnel training on prevention and response to SH and SEA … [where not available] the Implementing Partner and its sub-parties may use the training material available at UNDP;</a:t>
            </a:r>
            <a:br>
              <a:rPr lang="en-US" sz="1800" dirty="0">
                <a:latin typeface="+mn-lt"/>
              </a:rPr>
            </a:br>
            <a:r>
              <a:rPr lang="en-US" sz="1800" dirty="0">
                <a:latin typeface="+mn-lt"/>
              </a:rPr>
              <a:t>	iii. Report and monitor allegations of SH and SEA …; </a:t>
            </a:r>
            <a:br>
              <a:rPr lang="en-US" sz="1800" dirty="0">
                <a:latin typeface="+mn-lt"/>
              </a:rPr>
            </a:br>
            <a:r>
              <a:rPr lang="en-US" sz="1800" dirty="0">
                <a:latin typeface="+mn-lt"/>
              </a:rPr>
              <a:t>	iv. Refer victims/survivors of SH and SEA to safe and confidential victim assistance; and</a:t>
            </a:r>
            <a:br>
              <a:rPr lang="en-US" sz="1800" dirty="0">
                <a:latin typeface="+mn-lt"/>
              </a:rPr>
            </a:br>
            <a:r>
              <a:rPr lang="en-US" sz="1800" dirty="0">
                <a:latin typeface="+mn-lt"/>
              </a:rPr>
              <a:t>	v. Promptly and confidentially record and investigate any [credible] allegations.... </a:t>
            </a:r>
            <a:br>
              <a:rPr lang="en-US" sz="1800" dirty="0">
                <a:latin typeface="+mn-lt"/>
              </a:rPr>
            </a:br>
            <a:br>
              <a:rPr lang="en-US" sz="1800" dirty="0">
                <a:latin typeface="+mn-lt"/>
              </a:rPr>
            </a:br>
            <a:r>
              <a:rPr lang="en-US" sz="1800" dirty="0">
                <a:latin typeface="+mn-lt"/>
              </a:rPr>
              <a:t>The Implementing Partner shall </a:t>
            </a:r>
            <a:r>
              <a:rPr lang="en-US" sz="1800" b="1" dirty="0">
                <a:solidFill>
                  <a:schemeClr val="accent1"/>
                </a:solidFill>
                <a:latin typeface="+mn-lt"/>
              </a:rPr>
              <a:t>advise UNDP of any such allegations received and investigations being conducted</a:t>
            </a:r>
            <a:r>
              <a:rPr lang="en-US" sz="1800" dirty="0">
                <a:latin typeface="+mn-lt"/>
              </a:rPr>
              <a:t>… and shall keep UNDP informed during the investigation… to the extent that such notification (i) does not jeopardize the conduct of the investigation… and/or (ii) is not in contravention of any laws applicable to it. Following the investigation, the Implementing Partner shall advise UNDP of any actions taken by it or any of the other entities…</a:t>
            </a:r>
            <a:br>
              <a:rPr lang="en-US" sz="1800" dirty="0">
                <a:latin typeface="+mn-lt"/>
              </a:rPr>
            </a:br>
            <a:br>
              <a:rPr lang="en-US" sz="1800" dirty="0">
                <a:latin typeface="+mn-lt"/>
              </a:rPr>
            </a:br>
            <a:r>
              <a:rPr lang="en-US" sz="1800" dirty="0">
                <a:latin typeface="+mn-lt"/>
              </a:rPr>
              <a:t>b) The Implementing Partner shall establish that it has complied… to the satisfaction of UNDP... </a:t>
            </a:r>
            <a:r>
              <a:rPr lang="en-US" sz="1800" b="1" dirty="0">
                <a:solidFill>
                  <a:schemeClr val="accent1"/>
                </a:solidFill>
                <a:latin typeface="+mn-lt"/>
              </a:rPr>
              <a:t>Failure… to comply… shall be considered grounds for suspension or termination of the Project.</a:t>
            </a:r>
            <a:endParaRPr lang="en-US" sz="1800" dirty="0">
              <a:latin typeface="+mn-lt"/>
            </a:endParaRPr>
          </a:p>
        </p:txBody>
      </p:sp>
      <p:sp>
        <p:nvSpPr>
          <p:cNvPr id="3" name="Title 1">
            <a:extLst>
              <a:ext uri="{FF2B5EF4-FFF2-40B4-BE49-F238E27FC236}">
                <a16:creationId xmlns:a16="http://schemas.microsoft.com/office/drawing/2014/main" id="{4C86A8BA-6087-454F-AB7B-CC8DBDDC7A72}"/>
              </a:ext>
            </a:extLst>
          </p:cNvPr>
          <p:cNvSpPr txBox="1">
            <a:spLocks/>
          </p:cNvSpPr>
          <p:nvPr/>
        </p:nvSpPr>
        <p:spPr>
          <a:xfrm>
            <a:off x="190131" y="1315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NIM and CSO clauses cont.</a:t>
            </a:r>
          </a:p>
        </p:txBody>
      </p:sp>
      <p:pic>
        <p:nvPicPr>
          <p:cNvPr id="4" name="Picture 3" descr="A picture containing text&#10;&#10;Description automatically generated">
            <a:extLst>
              <a:ext uri="{FF2B5EF4-FFF2-40B4-BE49-F238E27FC236}">
                <a16:creationId xmlns:a16="http://schemas.microsoft.com/office/drawing/2014/main" id="{34EC5419-AFAB-4D8E-8118-7BE1A660C6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452" y="131500"/>
            <a:ext cx="1464708" cy="1453610"/>
          </a:xfrm>
          <a:prstGeom prst="rect">
            <a:avLst/>
          </a:prstGeom>
        </p:spPr>
      </p:pic>
    </p:spTree>
    <p:extLst>
      <p:ext uri="{BB962C8B-B14F-4D97-AF65-F5344CB8AC3E}">
        <p14:creationId xmlns:p14="http://schemas.microsoft.com/office/powerpoint/2010/main" val="54746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E73E-183F-4159-AB90-EDFF1C60D12A}"/>
              </a:ext>
            </a:extLst>
          </p:cNvPr>
          <p:cNvSpPr>
            <a:spLocks noGrp="1"/>
          </p:cNvSpPr>
          <p:nvPr>
            <p:ph type="title"/>
          </p:nvPr>
        </p:nvSpPr>
        <p:spPr>
          <a:xfrm>
            <a:off x="145742" y="196449"/>
            <a:ext cx="10515600" cy="1325563"/>
          </a:xfrm>
        </p:spPr>
        <p:txBody>
          <a:bodyPr/>
          <a:lstStyle/>
          <a:p>
            <a:r>
              <a:rPr lang="en-US" dirty="0"/>
              <a:t>Commercial templates</a:t>
            </a:r>
          </a:p>
        </p:txBody>
      </p:sp>
      <p:sp>
        <p:nvSpPr>
          <p:cNvPr id="3" name="Rectangle 2">
            <a:extLst>
              <a:ext uri="{FF2B5EF4-FFF2-40B4-BE49-F238E27FC236}">
                <a16:creationId xmlns:a16="http://schemas.microsoft.com/office/drawing/2014/main" id="{72C18783-B037-4B5B-A9EF-F81EAA024D26}"/>
              </a:ext>
            </a:extLst>
          </p:cNvPr>
          <p:cNvSpPr/>
          <p:nvPr/>
        </p:nvSpPr>
        <p:spPr>
          <a:xfrm>
            <a:off x="505472" y="1770037"/>
            <a:ext cx="11534775" cy="3970318"/>
          </a:xfrm>
          <a:prstGeom prst="rect">
            <a:avLst/>
          </a:prstGeom>
        </p:spPr>
        <p:txBody>
          <a:bodyPr wrap="square">
            <a:spAutoFit/>
          </a:bodyPr>
          <a:lstStyle/>
          <a:p>
            <a:pPr algn="just"/>
            <a:r>
              <a:rPr lang="en-US" dirty="0"/>
              <a:t>1. In the performance of this Contract the Contractor represents and warrants that it, its parent entities (if any), or any of the Contractor’s subsidiary or affiliated entities (if any) </a:t>
            </a:r>
            <a:r>
              <a:rPr lang="en-US" b="1" dirty="0">
                <a:solidFill>
                  <a:schemeClr val="accent1"/>
                </a:solidFill>
              </a:rPr>
              <a:t>has in place adequate and proper procedures, processes and policies to prevent and address sexual exploitation and sexual abuse (“SEA”) and sexual harassment (“SH”). </a:t>
            </a:r>
            <a:r>
              <a:rPr lang="en-US" dirty="0"/>
              <a:t>The Contractor shall take all appropriate measures to prevent SEA and SH of anyone by its employees or any other persons engaged and controlled by the Contractor to perform any services under the Contract. </a:t>
            </a:r>
          </a:p>
          <a:p>
            <a:pPr algn="just"/>
            <a:endParaRPr lang="en-US" dirty="0"/>
          </a:p>
          <a:p>
            <a:pPr algn="just"/>
            <a:r>
              <a:rPr lang="en-US" dirty="0"/>
              <a:t>2. For these purposes, sexual activity with any person less than eighteen years of age, regardless of any laws relating to consent, shall constitute SEA of such person. In addition, the Contractor shall refrain from, and shall take all reasonable and appropriate measures to prohibit its employees or other persons engaged and controlled by it from exchanging any money, goods, services, or other things of value, for sexual favors or activities, or from engaging any sexual activities that are exploitive or degrading to any person. </a:t>
            </a:r>
          </a:p>
          <a:p>
            <a:pPr algn="just"/>
            <a:endParaRPr lang="en-US" dirty="0"/>
          </a:p>
          <a:p>
            <a:pPr marL="342900" indent="-342900" algn="just">
              <a:buAutoNum type="arabicPeriod" startAt="3"/>
            </a:pPr>
            <a:r>
              <a:rPr lang="en-US" dirty="0"/>
              <a:t>For the purposes of this Contract SH shall be defined as …</a:t>
            </a:r>
          </a:p>
          <a:p>
            <a:pPr algn="just"/>
            <a:endParaRPr lang="en-US" dirty="0"/>
          </a:p>
        </p:txBody>
      </p:sp>
    </p:spTree>
    <p:extLst>
      <p:ext uri="{BB962C8B-B14F-4D97-AF65-F5344CB8AC3E}">
        <p14:creationId xmlns:p14="http://schemas.microsoft.com/office/powerpoint/2010/main" val="3950989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9C568-2C3D-4A45-9470-B50B2E5B51E6}"/>
              </a:ext>
            </a:extLst>
          </p:cNvPr>
          <p:cNvSpPr>
            <a:spLocks noGrp="1"/>
          </p:cNvSpPr>
          <p:nvPr>
            <p:ph type="title"/>
          </p:nvPr>
        </p:nvSpPr>
        <p:spPr>
          <a:xfrm>
            <a:off x="156954" y="0"/>
            <a:ext cx="8847110" cy="1325563"/>
          </a:xfrm>
        </p:spPr>
        <p:txBody>
          <a:bodyPr>
            <a:normAutofit/>
          </a:bodyPr>
          <a:lstStyle/>
          <a:p>
            <a:r>
              <a:rPr lang="en-US" dirty="0"/>
              <a:t>CO Expectations with IPs and RPs</a:t>
            </a:r>
          </a:p>
        </p:txBody>
      </p:sp>
      <p:sp>
        <p:nvSpPr>
          <p:cNvPr id="3" name="Content Placeholder 2">
            <a:extLst>
              <a:ext uri="{FF2B5EF4-FFF2-40B4-BE49-F238E27FC236}">
                <a16:creationId xmlns:a16="http://schemas.microsoft.com/office/drawing/2014/main" id="{AC756FAE-7C1E-4E67-BEBB-C3565501AD61}"/>
              </a:ext>
            </a:extLst>
          </p:cNvPr>
          <p:cNvSpPr>
            <a:spLocks noGrp="1"/>
          </p:cNvSpPr>
          <p:nvPr>
            <p:ph idx="1"/>
          </p:nvPr>
        </p:nvSpPr>
        <p:spPr>
          <a:xfrm>
            <a:off x="245619" y="1534028"/>
            <a:ext cx="8669781" cy="4933448"/>
          </a:xfrm>
        </p:spPr>
        <p:txBody>
          <a:bodyPr anchor="ctr">
            <a:noAutofit/>
          </a:bodyPr>
          <a:lstStyle/>
          <a:p>
            <a:pPr lvl="0"/>
            <a:r>
              <a:rPr lang="en-US" sz="2000" dirty="0"/>
              <a:t>When we contract an IP </a:t>
            </a:r>
            <a:r>
              <a:rPr lang="en-US" sz="2000" b="1" u="sng" dirty="0"/>
              <a:t>we will be held accountable </a:t>
            </a:r>
            <a:r>
              <a:rPr lang="en-US" sz="2000" dirty="0"/>
              <a:t>for their performance – and their behavior.</a:t>
            </a:r>
          </a:p>
          <a:p>
            <a:pPr lvl="0"/>
            <a:r>
              <a:rPr lang="en-US" sz="2000" dirty="0"/>
              <a:t>Raise the profile of SH &amp; SEA at the start with IPs and RPs, be clear on what you expect from them and provide support.</a:t>
            </a:r>
          </a:p>
          <a:p>
            <a:pPr lvl="0"/>
            <a:r>
              <a:rPr lang="en-US" sz="2000" dirty="0"/>
              <a:t>Capacity of the partner is assessed as part of the overall partner assessment.</a:t>
            </a:r>
          </a:p>
          <a:p>
            <a:pPr lvl="0"/>
            <a:r>
              <a:rPr lang="en-US" sz="2000" dirty="0"/>
              <a:t>Expectations are outlined in prodoc and partner agreement clauses. </a:t>
            </a:r>
          </a:p>
          <a:p>
            <a:pPr lvl="0"/>
            <a:r>
              <a:rPr lang="en-US" sz="2000" dirty="0"/>
              <a:t>For ongoing partnerships, the letter on expectations on SEA should have been sent out. This helps clarify standards.</a:t>
            </a:r>
          </a:p>
          <a:p>
            <a:r>
              <a:rPr lang="en-US" sz="2000" dirty="0"/>
              <a:t>Do outreach, share other information, provide training, build capacity if possible but recognize that many will not be able to meet our standards. </a:t>
            </a:r>
          </a:p>
          <a:p>
            <a:r>
              <a:rPr lang="en-US" sz="2000" dirty="0"/>
              <a:t>Also be clear also on what we cannot do. We cannot investigate but can raise profile and provide advice. That this is often not ideal and victims may be left without support or at risk of retaliation. </a:t>
            </a:r>
          </a:p>
          <a:p>
            <a:r>
              <a:rPr lang="en-US" sz="2000" dirty="0"/>
              <a:t>Don’t underestimate donor’s increasing scrutiny on this issue. We all need to take this seriously.</a:t>
            </a:r>
          </a:p>
        </p:txBody>
      </p:sp>
      <p:sp>
        <p:nvSpPr>
          <p:cNvPr id="15"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644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8A0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7E140ACB-6BD2-478A-BC83-0F7B628D8592}"/>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r="603" b="5"/>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848181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EEC85-DD4D-44DA-B126-49DAEFB37B2C}"/>
              </a:ext>
            </a:extLst>
          </p:cNvPr>
          <p:cNvSpPr>
            <a:spLocks noGrp="1"/>
          </p:cNvSpPr>
          <p:nvPr>
            <p:ph type="title"/>
          </p:nvPr>
        </p:nvSpPr>
        <p:spPr>
          <a:xfrm>
            <a:off x="390511" y="215835"/>
            <a:ext cx="10515600" cy="1325563"/>
          </a:xfrm>
        </p:spPr>
        <p:txBody>
          <a:bodyPr/>
          <a:lstStyle/>
          <a:p>
            <a:r>
              <a:rPr lang="en-US" dirty="0"/>
              <a:t>We Have a Case… Now What?</a:t>
            </a:r>
          </a:p>
        </p:txBody>
      </p:sp>
      <p:sp>
        <p:nvSpPr>
          <p:cNvPr id="4" name="Content Placeholder 2">
            <a:extLst>
              <a:ext uri="{FF2B5EF4-FFF2-40B4-BE49-F238E27FC236}">
                <a16:creationId xmlns:a16="http://schemas.microsoft.com/office/drawing/2014/main" id="{CAF035F2-5F84-489C-8214-6DFB0A5E94A8}"/>
              </a:ext>
            </a:extLst>
          </p:cNvPr>
          <p:cNvSpPr>
            <a:spLocks noGrp="1"/>
          </p:cNvSpPr>
          <p:nvPr>
            <p:ph idx="1"/>
          </p:nvPr>
        </p:nvSpPr>
        <p:spPr>
          <a:xfrm>
            <a:off x="625548" y="1664130"/>
            <a:ext cx="10708819" cy="4924344"/>
          </a:xfrm>
        </p:spPr>
        <p:txBody>
          <a:bodyPr>
            <a:normAutofit fontScale="92500" lnSpcReduction="10000"/>
          </a:bodyPr>
          <a:lstStyle/>
          <a:p>
            <a:pPr marL="0" indent="0">
              <a:buNone/>
            </a:pPr>
            <a:endParaRPr lang="en-US" sz="1000" b="1" dirty="0"/>
          </a:p>
          <a:p>
            <a:r>
              <a:rPr lang="en-US" sz="2400" dirty="0"/>
              <a:t>UN Protocol on allegations of SEA involving an IP or RP: (para.20) </a:t>
            </a:r>
          </a:p>
          <a:p>
            <a:pPr marL="342900" lvl="1" indent="0">
              <a:spcBef>
                <a:spcPts val="1800"/>
              </a:spcBef>
              <a:buNone/>
            </a:pPr>
            <a:r>
              <a:rPr lang="en-US" i="1" dirty="0"/>
              <a:t>	</a:t>
            </a:r>
            <a:r>
              <a:rPr lang="en-US" sz="2000" i="1" dirty="0"/>
              <a:t>“The UN entity shall have the right to investigate SEA allegations involving implementing partners and its associated personnel, notwithstanding related investigations undertaken by the implementing partner or national authorities. </a:t>
            </a:r>
            <a:r>
              <a:rPr lang="en-US" sz="2000" b="1" i="1" dirty="0"/>
              <a:t>Where the investigation is not conducted by a UN entity directly, the UN partner entity will seek all relevant information to determine whether the implementing partner has taken appropriate investigative and corrective action.” </a:t>
            </a:r>
            <a:endParaRPr lang="en-US" sz="2000" dirty="0"/>
          </a:p>
          <a:p>
            <a:pPr marL="914400" lvl="2" indent="0">
              <a:buNone/>
            </a:pPr>
            <a:endParaRPr lang="en-US" sz="2400" dirty="0"/>
          </a:p>
          <a:p>
            <a:pPr marL="233363" lvl="1">
              <a:spcBef>
                <a:spcPts val="0"/>
              </a:spcBef>
            </a:pPr>
            <a:r>
              <a:rPr lang="en-US" dirty="0"/>
              <a:t>Inform management (RR). Discuss with the partner on what steps they are taking, and decide on what action to take if they are in breach of contract. Use corporate resources like OAI for advice.</a:t>
            </a:r>
          </a:p>
          <a:p>
            <a:pPr marL="233363" lvl="1">
              <a:spcBef>
                <a:spcPts val="1800"/>
              </a:spcBef>
            </a:pPr>
            <a:r>
              <a:rPr lang="en-US" dirty="0"/>
              <a:t>RR will elevate to RBx and HQ (legal, BERA, </a:t>
            </a:r>
            <a:r>
              <a:rPr lang="en-US" dirty="0" err="1"/>
              <a:t>ExO</a:t>
            </a:r>
            <a:r>
              <a:rPr lang="en-US" dirty="0"/>
              <a:t>) as appropriate.</a:t>
            </a:r>
          </a:p>
          <a:p>
            <a:pPr marL="233363" lvl="1">
              <a:spcBef>
                <a:spcPts val="1800"/>
              </a:spcBef>
            </a:pPr>
            <a:r>
              <a:rPr lang="en-US" dirty="0"/>
              <a:t>OAI </a:t>
            </a:r>
            <a:r>
              <a:rPr lang="en-US" u="sng" dirty="0"/>
              <a:t>does NOT</a:t>
            </a:r>
            <a:r>
              <a:rPr lang="en-US" dirty="0"/>
              <a:t> investigate allegations of SEA / SH relating to an IP or RP.</a:t>
            </a:r>
          </a:p>
          <a:p>
            <a:pPr marL="233363" lvl="1">
              <a:spcBef>
                <a:spcPts val="1800"/>
              </a:spcBef>
            </a:pPr>
            <a:r>
              <a:rPr lang="en-US" dirty="0"/>
              <a:t>Many donors now need to be informed!</a:t>
            </a:r>
          </a:p>
          <a:p>
            <a:pPr marL="457200" lvl="1" indent="0">
              <a:buNone/>
            </a:pPr>
            <a:endParaRPr lang="en-US" dirty="0"/>
          </a:p>
        </p:txBody>
      </p:sp>
      <p:pic>
        <p:nvPicPr>
          <p:cNvPr id="5" name="Picture 4" descr="A picture containing text&#10;&#10;Description automatically generated">
            <a:extLst>
              <a:ext uri="{FF2B5EF4-FFF2-40B4-BE49-F238E27FC236}">
                <a16:creationId xmlns:a16="http://schemas.microsoft.com/office/drawing/2014/main" id="{BAFB909D-4E74-405D-BECC-FD18EE1E00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Tree>
    <p:extLst>
      <p:ext uri="{BB962C8B-B14F-4D97-AF65-F5344CB8AC3E}">
        <p14:creationId xmlns:p14="http://schemas.microsoft.com/office/powerpoint/2010/main" val="2770730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FEA03-E168-4079-9D71-C5A6477B45A4}"/>
              </a:ext>
            </a:extLst>
          </p:cNvPr>
          <p:cNvSpPr>
            <a:spLocks noGrp="1"/>
          </p:cNvSpPr>
          <p:nvPr>
            <p:ph type="title"/>
          </p:nvPr>
        </p:nvSpPr>
        <p:spPr>
          <a:xfrm>
            <a:off x="352425" y="237078"/>
            <a:ext cx="10515600" cy="1325563"/>
          </a:xfrm>
        </p:spPr>
        <p:txBody>
          <a:bodyPr/>
          <a:lstStyle/>
          <a:p>
            <a:r>
              <a:rPr lang="en-US" dirty="0"/>
              <a:t>Why Can’t OAI Investigate?</a:t>
            </a:r>
          </a:p>
        </p:txBody>
      </p:sp>
      <p:sp>
        <p:nvSpPr>
          <p:cNvPr id="4" name="Content Placeholder 2">
            <a:extLst>
              <a:ext uri="{FF2B5EF4-FFF2-40B4-BE49-F238E27FC236}">
                <a16:creationId xmlns:a16="http://schemas.microsoft.com/office/drawing/2014/main" id="{0AFA2672-1BD3-4168-BA22-8858292532C1}"/>
              </a:ext>
            </a:extLst>
          </p:cNvPr>
          <p:cNvSpPr>
            <a:spLocks noGrp="1"/>
          </p:cNvSpPr>
          <p:nvPr>
            <p:ph idx="1"/>
          </p:nvPr>
        </p:nvSpPr>
        <p:spPr>
          <a:xfrm>
            <a:off x="838200" y="2141537"/>
            <a:ext cx="10515600" cy="4021138"/>
          </a:xfrm>
        </p:spPr>
        <p:txBody>
          <a:bodyPr>
            <a:normAutofit fontScale="40000" lnSpcReduction="20000"/>
          </a:bodyPr>
          <a:lstStyle/>
          <a:p>
            <a:pPr marL="171450" lvl="1" indent="0" algn="just">
              <a:buNone/>
            </a:pPr>
            <a:r>
              <a:rPr lang="en-US" sz="6500" b="1" dirty="0"/>
              <a:t>Charter of the Office of Audit and Investigations (OAI):</a:t>
            </a:r>
          </a:p>
          <a:p>
            <a:pPr lvl="2" algn="just">
              <a:buFont typeface="Wingdings" panose="05000000000000000000" pitchFamily="2" charset="2"/>
              <a:buChar char="Ø"/>
            </a:pPr>
            <a:endParaRPr lang="en-US" sz="6500" b="1" dirty="0"/>
          </a:p>
          <a:p>
            <a:pPr marL="742950" lvl="2" algn="just"/>
            <a:r>
              <a:rPr lang="en-US" sz="6000" dirty="0"/>
              <a:t>(para.19) </a:t>
            </a:r>
            <a:r>
              <a:rPr lang="en-US" sz="6000" i="1" dirty="0"/>
              <a:t>“OAI shall assess and conduct investigations into allegations of misconduct, such as fraud, theft and embezzlement, corruption, abuse of privileges and immunities, sexual exploitation and abuse, workplace harassment and abuse of authority, retaliation on whistleblowers, or other acts or omissions in conflict with the general obligations of staff members that involve </a:t>
            </a:r>
            <a:r>
              <a:rPr lang="en-US" sz="6000" i="1" u="sng" dirty="0"/>
              <a:t>UNDP staff and other personnel.”</a:t>
            </a:r>
            <a:r>
              <a:rPr lang="en-US" sz="6000" u="sng" dirty="0"/>
              <a:t> </a:t>
            </a:r>
          </a:p>
          <a:p>
            <a:pPr marL="742950" lvl="2" algn="just">
              <a:buNone/>
            </a:pPr>
            <a:endParaRPr lang="en-US" sz="6000" dirty="0"/>
          </a:p>
          <a:p>
            <a:pPr marL="742950" lvl="2" algn="just"/>
            <a:r>
              <a:rPr lang="en-US" sz="6000" dirty="0"/>
              <a:t>(para.20)</a:t>
            </a:r>
            <a:r>
              <a:rPr lang="en-US" sz="6000" b="1" dirty="0"/>
              <a:t> </a:t>
            </a:r>
            <a:r>
              <a:rPr lang="en-US" sz="6000" i="1" dirty="0"/>
              <a:t>“Assess and conduct investigations into allegations of fraud and other financial irregularities committed by vendors, Implementing Partners and other third parties, deemed to be detrimental to UNDP.” </a:t>
            </a:r>
          </a:p>
          <a:p>
            <a:pPr marL="342900" lvl="1" indent="0">
              <a:buNone/>
            </a:pPr>
            <a:endParaRPr lang="en-US" sz="1800" i="1" dirty="0"/>
          </a:p>
          <a:p>
            <a:pPr marL="342900" lvl="1" indent="0">
              <a:buNone/>
            </a:pPr>
            <a:endParaRPr lang="en-US" sz="1800" dirty="0"/>
          </a:p>
          <a:p>
            <a:pPr marL="0" indent="0">
              <a:buNone/>
            </a:pPr>
            <a:endParaRPr lang="en-US" sz="2000" b="1" dirty="0">
              <a:latin typeface="Arial" panose="020B0604020202020204" pitchFamily="34" charset="0"/>
              <a:cs typeface="Arial" panose="020B0604020202020204" pitchFamily="34" charset="0"/>
            </a:endParaRPr>
          </a:p>
        </p:txBody>
      </p:sp>
      <p:pic>
        <p:nvPicPr>
          <p:cNvPr id="5" name="Picture 4" descr="A picture containing text&#10;&#10;Description automatically generated">
            <a:extLst>
              <a:ext uri="{FF2B5EF4-FFF2-40B4-BE49-F238E27FC236}">
                <a16:creationId xmlns:a16="http://schemas.microsoft.com/office/drawing/2014/main" id="{6958DCFA-57B4-49E3-B07D-4881A240EB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8897" y="237078"/>
            <a:ext cx="1464708" cy="1453610"/>
          </a:xfrm>
          <a:prstGeom prst="rect">
            <a:avLst/>
          </a:prstGeom>
        </p:spPr>
      </p:pic>
    </p:spTree>
    <p:extLst>
      <p:ext uri="{BB962C8B-B14F-4D97-AF65-F5344CB8AC3E}">
        <p14:creationId xmlns:p14="http://schemas.microsoft.com/office/powerpoint/2010/main" val="1088495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0E9E-A515-4285-9694-668C8F4F1B56}"/>
              </a:ext>
            </a:extLst>
          </p:cNvPr>
          <p:cNvSpPr>
            <a:spLocks noGrp="1"/>
          </p:cNvSpPr>
          <p:nvPr>
            <p:ph type="title"/>
          </p:nvPr>
        </p:nvSpPr>
        <p:spPr>
          <a:xfrm>
            <a:off x="371913" y="237078"/>
            <a:ext cx="9551405" cy="1325563"/>
          </a:xfrm>
        </p:spPr>
        <p:txBody>
          <a:bodyPr/>
          <a:lstStyle/>
          <a:p>
            <a:r>
              <a:rPr lang="en-US" dirty="0"/>
              <a:t>Informing Donors</a:t>
            </a:r>
          </a:p>
        </p:txBody>
      </p:sp>
      <p:sp>
        <p:nvSpPr>
          <p:cNvPr id="3" name="Content Placeholder 2">
            <a:extLst>
              <a:ext uri="{FF2B5EF4-FFF2-40B4-BE49-F238E27FC236}">
                <a16:creationId xmlns:a16="http://schemas.microsoft.com/office/drawing/2014/main" id="{0A145D8A-020A-423A-BD5B-1DCCD3EC06D4}"/>
              </a:ext>
            </a:extLst>
          </p:cNvPr>
          <p:cNvSpPr>
            <a:spLocks noGrp="1"/>
          </p:cNvSpPr>
          <p:nvPr>
            <p:ph idx="1"/>
          </p:nvPr>
        </p:nvSpPr>
        <p:spPr>
          <a:xfrm>
            <a:off x="603306" y="1860615"/>
            <a:ext cx="10515600" cy="4635616"/>
          </a:xfrm>
        </p:spPr>
        <p:txBody>
          <a:bodyPr>
            <a:normAutofit fontScale="92500" lnSpcReduction="10000"/>
          </a:bodyPr>
          <a:lstStyle/>
          <a:p>
            <a:pPr lvl="0">
              <a:spcBef>
                <a:spcPts val="1800"/>
              </a:spcBef>
            </a:pPr>
            <a:r>
              <a:rPr lang="en-US" dirty="0"/>
              <a:t>Once UNDP becomes aware of an incident, CO management should immediately notify their RBx and HQ (BERA and </a:t>
            </a:r>
            <a:r>
              <a:rPr lang="en-US" dirty="0" err="1"/>
              <a:t>ExO</a:t>
            </a:r>
            <a:r>
              <a:rPr lang="en-US" dirty="0"/>
              <a:t>). If a contract needs to be terminated, also involve the legal office.</a:t>
            </a:r>
          </a:p>
          <a:p>
            <a:pPr lvl="0">
              <a:spcBef>
                <a:spcPts val="1800"/>
              </a:spcBef>
            </a:pPr>
            <a:r>
              <a:rPr lang="en-US" dirty="0"/>
              <a:t>Based on the circumstances (incl. involvement of core or non-core), RBx and the relevant CO, in consultation with BERA and </a:t>
            </a:r>
            <a:r>
              <a:rPr lang="en-US" dirty="0" err="1"/>
              <a:t>ExO</a:t>
            </a:r>
            <a:r>
              <a:rPr lang="en-US" dirty="0"/>
              <a:t> should swiftly determine which donors should be notified and how.</a:t>
            </a:r>
          </a:p>
          <a:p>
            <a:pPr lvl="0">
              <a:spcBef>
                <a:spcPts val="1800"/>
              </a:spcBef>
            </a:pPr>
            <a:r>
              <a:rPr lang="en-US" dirty="0"/>
              <a:t>Relevant donors should be notified: at HQ level by BERA </a:t>
            </a:r>
            <a:r>
              <a:rPr lang="en-US" u="sng" dirty="0"/>
              <a:t>and</a:t>
            </a:r>
            <a:r>
              <a:rPr lang="en-US" dirty="0"/>
              <a:t> at CO level by CO Management. As relevant/appropriate, information shared with donors may include:</a:t>
            </a:r>
          </a:p>
          <a:p>
            <a:pPr marL="858838" lvl="1" indent="-401638">
              <a:buFont typeface="Wingdings" panose="05000000000000000000" pitchFamily="2" charset="2"/>
              <a:buChar char="ü"/>
            </a:pPr>
            <a:r>
              <a:rPr lang="en-US" dirty="0"/>
              <a:t>Basic info on the incident/allegation</a:t>
            </a:r>
          </a:p>
          <a:p>
            <a:pPr marL="858838" lvl="1" indent="-401638">
              <a:buFont typeface="Wingdings" panose="05000000000000000000" pitchFamily="2" charset="2"/>
              <a:buChar char="ü"/>
            </a:pPr>
            <a:r>
              <a:rPr lang="en-US" dirty="0"/>
              <a:t>If donor funds are involved (indirectly via core or directly via non-core)</a:t>
            </a:r>
          </a:p>
          <a:p>
            <a:pPr marL="858838" lvl="1" indent="-401638">
              <a:buFont typeface="Wingdings" panose="05000000000000000000" pitchFamily="2" charset="2"/>
              <a:buChar char="ü"/>
            </a:pPr>
            <a:r>
              <a:rPr lang="en-US" dirty="0"/>
              <a:t>Next-steps or actions planned planed by management</a:t>
            </a:r>
          </a:p>
          <a:p>
            <a:pPr marL="0" indent="0">
              <a:buNone/>
            </a:pPr>
            <a:endParaRPr lang="en-US" dirty="0"/>
          </a:p>
        </p:txBody>
      </p:sp>
      <p:pic>
        <p:nvPicPr>
          <p:cNvPr id="4" name="Picture 3" descr="A picture containing text&#10;&#10;Description automatically generated">
            <a:extLst>
              <a:ext uri="{FF2B5EF4-FFF2-40B4-BE49-F238E27FC236}">
                <a16:creationId xmlns:a16="http://schemas.microsoft.com/office/drawing/2014/main" id="{44623CD1-E188-4439-BF48-64A9CDC6C1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8897" y="237078"/>
            <a:ext cx="1464708" cy="1453610"/>
          </a:xfrm>
          <a:prstGeom prst="rect">
            <a:avLst/>
          </a:prstGeom>
        </p:spPr>
      </p:pic>
    </p:spTree>
    <p:extLst>
      <p:ext uri="{BB962C8B-B14F-4D97-AF65-F5344CB8AC3E}">
        <p14:creationId xmlns:p14="http://schemas.microsoft.com/office/powerpoint/2010/main" val="1225106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55548-E972-455F-92B4-D18431A3315A}"/>
              </a:ext>
            </a:extLst>
          </p:cNvPr>
          <p:cNvSpPr>
            <a:spLocks noGrp="1"/>
          </p:cNvSpPr>
          <p:nvPr>
            <p:ph type="title"/>
          </p:nvPr>
        </p:nvSpPr>
        <p:spPr>
          <a:xfrm>
            <a:off x="345853" y="341814"/>
            <a:ext cx="8693372" cy="1325563"/>
          </a:xfrm>
        </p:spPr>
        <p:txBody>
          <a:bodyPr>
            <a:normAutofit/>
          </a:bodyPr>
          <a:lstStyle/>
          <a:p>
            <a:r>
              <a:rPr lang="en-US" dirty="0"/>
              <a:t>Monitoring SEA &amp; SH Under ERM</a:t>
            </a:r>
          </a:p>
        </p:txBody>
      </p:sp>
      <p:sp>
        <p:nvSpPr>
          <p:cNvPr id="3" name="Content Placeholder 2">
            <a:extLst>
              <a:ext uri="{FF2B5EF4-FFF2-40B4-BE49-F238E27FC236}">
                <a16:creationId xmlns:a16="http://schemas.microsoft.com/office/drawing/2014/main" id="{F5C23820-76E1-4CF9-B88B-4748BA44579A}"/>
              </a:ext>
            </a:extLst>
          </p:cNvPr>
          <p:cNvSpPr>
            <a:spLocks noGrp="1"/>
          </p:cNvSpPr>
          <p:nvPr>
            <p:ph idx="1"/>
          </p:nvPr>
        </p:nvSpPr>
        <p:spPr>
          <a:xfrm>
            <a:off x="492074" y="1667377"/>
            <a:ext cx="8004226" cy="4925511"/>
          </a:xfrm>
        </p:spPr>
        <p:txBody>
          <a:bodyPr anchor="ctr">
            <a:normAutofit fontScale="92500" lnSpcReduction="10000"/>
          </a:bodyPr>
          <a:lstStyle/>
          <a:p>
            <a:pPr lvl="0">
              <a:lnSpc>
                <a:spcPct val="110000"/>
              </a:lnSpc>
            </a:pPr>
            <a:r>
              <a:rPr lang="en-US" sz="2400" dirty="0"/>
              <a:t>Identification, assessment and prevention of SEA/SH risks must be part of overall risk identification in the planning process (IWP, Project formulation) and must aligned with the ERM methodology </a:t>
            </a:r>
          </a:p>
          <a:p>
            <a:pPr lvl="0">
              <a:lnSpc>
                <a:spcPct val="110000"/>
              </a:lnSpc>
            </a:pPr>
            <a:r>
              <a:rPr lang="en-US" sz="2400" dirty="0"/>
              <a:t>SEA risk is one of the subcategory of risks in the ERM policy.</a:t>
            </a:r>
          </a:p>
          <a:p>
            <a:pPr lvl="0">
              <a:lnSpc>
                <a:spcPct val="110000"/>
              </a:lnSpc>
            </a:pPr>
            <a:r>
              <a:rPr lang="en-US" sz="2400" dirty="0"/>
              <a:t> Identified risks must be part of the risk register (project, CO, BU) along with associated mitigation measures. </a:t>
            </a:r>
          </a:p>
          <a:p>
            <a:pPr lvl="0">
              <a:lnSpc>
                <a:spcPct val="110000"/>
              </a:lnSpc>
            </a:pPr>
            <a:r>
              <a:rPr lang="en-US" sz="2400" dirty="0"/>
              <a:t>Resident Representative/Head of Office is ultimately responsible for risk management and accountable for ensuring that the Risk Register is regularly monitored, updated, and SEA/SH risks are managed</a:t>
            </a:r>
          </a:p>
          <a:p>
            <a:pPr lvl="0">
              <a:lnSpc>
                <a:spcPct val="110000"/>
              </a:lnSpc>
            </a:pPr>
            <a:r>
              <a:rPr lang="en-US" sz="2400" dirty="0"/>
              <a:t>Any risk that cannot be addressed at the CO/programme level can be  escalated following ERM escalation procedures. </a:t>
            </a:r>
          </a:p>
          <a:p>
            <a:pPr marL="0" indent="0">
              <a:buNone/>
            </a:pPr>
            <a:endParaRPr lang="en-US" sz="17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2644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8A0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5AB53BEF-FB44-44DC-966C-2716B3B5F5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9624" y="2857501"/>
            <a:ext cx="1151723" cy="1142998"/>
          </a:xfrm>
          <a:prstGeom prst="rect">
            <a:avLst/>
          </a:prstGeom>
        </p:spPr>
      </p:pic>
    </p:spTree>
    <p:extLst>
      <p:ext uri="{BB962C8B-B14F-4D97-AF65-F5344CB8AC3E}">
        <p14:creationId xmlns:p14="http://schemas.microsoft.com/office/powerpoint/2010/main" val="3602419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626C686-FA31-4CB3-B412-6EBA9502EBC8}"/>
              </a:ext>
            </a:extLst>
          </p:cNvPr>
          <p:cNvSpPr>
            <a:spLocks noGrp="1"/>
          </p:cNvSpPr>
          <p:nvPr>
            <p:ph type="subTitle" idx="1"/>
          </p:nvPr>
        </p:nvSpPr>
        <p:spPr>
          <a:xfrm>
            <a:off x="514784" y="1930400"/>
            <a:ext cx="11270816" cy="4653280"/>
          </a:xfrm>
        </p:spPr>
        <p:txBody>
          <a:bodyPr>
            <a:normAutofit fontScale="92500" lnSpcReduction="20000"/>
          </a:bodyPr>
          <a:lstStyle/>
          <a:p>
            <a:pPr algn="l"/>
            <a:r>
              <a:rPr lang="en-US" b="1" u="sng" dirty="0"/>
              <a:t>What’s new in the updated SES</a:t>
            </a:r>
            <a:r>
              <a:rPr lang="en-US" dirty="0"/>
              <a:t>: Inclusion of provisions addressing risks of gender-based violence, sexual harassment and sexual exploitation and abuse.</a:t>
            </a:r>
          </a:p>
          <a:p>
            <a:pPr algn="l"/>
            <a:endParaRPr lang="en-US" dirty="0"/>
          </a:p>
          <a:p>
            <a:pPr algn="l"/>
            <a:r>
              <a:rPr lang="en-US" b="1" u="sng" dirty="0"/>
              <a:t>Where</a:t>
            </a:r>
            <a:r>
              <a:rPr lang="en-US" dirty="0"/>
              <a:t>: Added to Gender and Women’s Empowerment Principle, Community Health and Safety, </a:t>
            </a:r>
            <a:r>
              <a:rPr lang="en-US" dirty="0" err="1"/>
              <a:t>Labour</a:t>
            </a:r>
            <a:r>
              <a:rPr lang="en-US" dirty="0"/>
              <a:t> and Working Conditions and Assessment sections. </a:t>
            </a:r>
          </a:p>
          <a:p>
            <a:pPr algn="l"/>
            <a:endParaRPr lang="en-US" dirty="0"/>
          </a:p>
          <a:p>
            <a:pPr algn="l"/>
            <a:r>
              <a:rPr lang="en-US" b="1" u="sng" dirty="0"/>
              <a:t>Key Sections</a:t>
            </a:r>
            <a:r>
              <a:rPr lang="en-US" b="1" dirty="0"/>
              <a:t>:</a:t>
            </a:r>
            <a:r>
              <a:rPr lang="en-US" dirty="0"/>
              <a:t> </a:t>
            </a:r>
          </a:p>
          <a:p>
            <a:pPr algn="just"/>
            <a:r>
              <a:rPr lang="en-US" b="1" dirty="0"/>
              <a:t>Gender Equality and Women’s Empowerment Principle: </a:t>
            </a:r>
            <a:r>
              <a:rPr lang="en-US" dirty="0"/>
              <a:t>Zero-tolerance policy for sexual exploitation and abuse </a:t>
            </a:r>
            <a:r>
              <a:rPr lang="en-US" u="sng" dirty="0"/>
              <a:t>involving UNDP personnel as well as personnel of the UNDP implementing partners and responsible parties</a:t>
            </a:r>
            <a:r>
              <a:rPr lang="en-US" dirty="0"/>
              <a:t>. UNDP requires that appropriate prevention and response measures be adopted to prevent and to respond effectively (…) including designing activities to prevent and address potential exposure of project-affected people (…) screening of personnel; provision of training on prevention and response(…); effective reporting and response protocols; referrals for safe and confidential survivor assistance; and prompt investigation of allegations of GBV related to project activities.</a:t>
            </a:r>
          </a:p>
        </p:txBody>
      </p:sp>
      <p:pic>
        <p:nvPicPr>
          <p:cNvPr id="4" name="Picture 3" descr="A picture containing text&#10;&#10;Description automatically generated">
            <a:extLst>
              <a:ext uri="{FF2B5EF4-FFF2-40B4-BE49-F238E27FC236}">
                <a16:creationId xmlns:a16="http://schemas.microsoft.com/office/drawing/2014/main" id="{97B93267-5B03-40BE-BD9B-24779BD6F3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8897" y="178906"/>
            <a:ext cx="1464708" cy="1453610"/>
          </a:xfrm>
          <a:prstGeom prst="rect">
            <a:avLst/>
          </a:prstGeom>
        </p:spPr>
      </p:pic>
      <p:sp>
        <p:nvSpPr>
          <p:cNvPr id="7" name="Title 1">
            <a:extLst>
              <a:ext uri="{FF2B5EF4-FFF2-40B4-BE49-F238E27FC236}">
                <a16:creationId xmlns:a16="http://schemas.microsoft.com/office/drawing/2014/main" id="{474189AD-C18A-43ED-9814-4938291AEC4B}"/>
              </a:ext>
            </a:extLst>
          </p:cNvPr>
          <p:cNvSpPr txBox="1">
            <a:spLocks/>
          </p:cNvSpPr>
          <p:nvPr/>
        </p:nvSpPr>
        <p:spPr>
          <a:xfrm>
            <a:off x="278395" y="399960"/>
            <a:ext cx="9756559" cy="8561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t>SEA &amp; SH Integration in the Updated SES</a:t>
            </a:r>
          </a:p>
        </p:txBody>
      </p:sp>
    </p:spTree>
    <p:extLst>
      <p:ext uri="{BB962C8B-B14F-4D97-AF65-F5344CB8AC3E}">
        <p14:creationId xmlns:p14="http://schemas.microsoft.com/office/powerpoint/2010/main" val="114998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DB9C61-90E0-484F-8602-02F49EDC1B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644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7ED563-E5DB-4937-BF78-7893C4D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680" y="228036"/>
            <a:ext cx="11724640" cy="63779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4885BC1-604A-434C-B75E-3136CBF0E54A}"/>
              </a:ext>
            </a:extLst>
          </p:cNvPr>
          <p:cNvSpPr>
            <a:spLocks noGrp="1"/>
          </p:cNvSpPr>
          <p:nvPr>
            <p:ph type="title"/>
          </p:nvPr>
        </p:nvSpPr>
        <p:spPr>
          <a:xfrm>
            <a:off x="337820" y="355203"/>
            <a:ext cx="6006192" cy="1324907"/>
          </a:xfrm>
        </p:spPr>
        <p:txBody>
          <a:bodyPr>
            <a:normAutofit/>
          </a:bodyPr>
          <a:lstStyle/>
          <a:p>
            <a:r>
              <a:rPr lang="en-US" dirty="0">
                <a:solidFill>
                  <a:srgbClr val="264460"/>
                </a:solidFill>
              </a:rPr>
              <a:t>Introduction</a:t>
            </a:r>
          </a:p>
        </p:txBody>
      </p:sp>
      <p:sp>
        <p:nvSpPr>
          <p:cNvPr id="3" name="Content Placeholder 2">
            <a:extLst>
              <a:ext uri="{FF2B5EF4-FFF2-40B4-BE49-F238E27FC236}">
                <a16:creationId xmlns:a16="http://schemas.microsoft.com/office/drawing/2014/main" id="{511867B2-F639-42AE-A03C-A8F0A769F2B5}"/>
              </a:ext>
            </a:extLst>
          </p:cNvPr>
          <p:cNvSpPr>
            <a:spLocks noGrp="1"/>
          </p:cNvSpPr>
          <p:nvPr>
            <p:ph idx="1"/>
          </p:nvPr>
        </p:nvSpPr>
        <p:spPr>
          <a:xfrm>
            <a:off x="871220" y="2248823"/>
            <a:ext cx="6006192" cy="3928139"/>
          </a:xfrm>
        </p:spPr>
        <p:txBody>
          <a:bodyPr>
            <a:normAutofit/>
          </a:bodyPr>
          <a:lstStyle/>
          <a:p>
            <a:pPr lvl="0"/>
            <a:r>
              <a:rPr lang="en-US" sz="2400">
                <a:solidFill>
                  <a:srgbClr val="264460"/>
                </a:solidFill>
              </a:rPr>
              <a:t>Taskforce on Prevention of SH and SEA: who are we and what we do</a:t>
            </a:r>
          </a:p>
          <a:p>
            <a:pPr marL="0" lvl="0" indent="0">
              <a:buNone/>
            </a:pPr>
            <a:endParaRPr lang="en-US" sz="2400">
              <a:solidFill>
                <a:srgbClr val="264460"/>
              </a:solidFill>
            </a:endParaRPr>
          </a:p>
          <a:p>
            <a:pPr lvl="0"/>
            <a:r>
              <a:rPr lang="en-US" sz="2400">
                <a:solidFill>
                  <a:srgbClr val="264460"/>
                </a:solidFill>
              </a:rPr>
              <a:t>Tackling SEA with our implementing partners – what you need to know and why</a:t>
            </a:r>
          </a:p>
          <a:p>
            <a:pPr marL="0" indent="0">
              <a:buNone/>
            </a:pPr>
            <a:endParaRPr lang="en-US" sz="2400">
              <a:solidFill>
                <a:srgbClr val="264460"/>
              </a:solidFill>
            </a:endParaRPr>
          </a:p>
        </p:txBody>
      </p:sp>
      <p:sp>
        <p:nvSpPr>
          <p:cNvPr id="13" name="Rectangle 12">
            <a:extLst>
              <a:ext uri="{FF2B5EF4-FFF2-40B4-BE49-F238E27FC236}">
                <a16:creationId xmlns:a16="http://schemas.microsoft.com/office/drawing/2014/main" id="{2306B647-FE95-4550-8350-3D2180C62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60466" y="699706"/>
            <a:ext cx="4114800" cy="5477256"/>
          </a:xfrm>
          <a:prstGeom prst="rect">
            <a:avLst/>
          </a:prstGeom>
          <a:solidFill>
            <a:srgbClr val="FFFFFF"/>
          </a:solidFill>
          <a:ln w="15875">
            <a:solidFill>
              <a:srgbClr val="2644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10;&#10;Description automatically generated">
            <a:extLst>
              <a:ext uri="{FF2B5EF4-FFF2-40B4-BE49-F238E27FC236}">
                <a16:creationId xmlns:a16="http://schemas.microsoft.com/office/drawing/2014/main" id="{0E4030B8-4524-45DF-A280-225666EBF4B3}"/>
              </a:ext>
            </a:extLst>
          </p:cNvPr>
          <p:cNvPicPr>
            <a:picLocks noChangeAspect="1"/>
          </p:cNvPicPr>
          <p:nvPr/>
        </p:nvPicPr>
        <p:blipFill rotWithShape="1">
          <a:blip r:embed="rId3">
            <a:extLst>
              <a:ext uri="{28A0092B-C50C-407E-A947-70E740481C1C}">
                <a14:useLocalDpi xmlns:a14="http://schemas.microsoft.com/office/drawing/2010/main" val="0"/>
              </a:ext>
            </a:extLst>
          </a:blip>
          <a:srcRect l="1963" r="25054" b="-2"/>
          <a:stretch/>
        </p:blipFill>
        <p:spPr>
          <a:xfrm>
            <a:off x="7523826" y="862763"/>
            <a:ext cx="3788081" cy="5151142"/>
          </a:xfrm>
          <a:prstGeom prst="rect">
            <a:avLst/>
          </a:prstGeom>
        </p:spPr>
      </p:pic>
    </p:spTree>
    <p:extLst>
      <p:ext uri="{BB962C8B-B14F-4D97-AF65-F5344CB8AC3E}">
        <p14:creationId xmlns:p14="http://schemas.microsoft.com/office/powerpoint/2010/main" val="1748461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3888-53AA-4E9B-BCC4-3A0884358F62}"/>
              </a:ext>
            </a:extLst>
          </p:cNvPr>
          <p:cNvSpPr>
            <a:spLocks noGrp="1"/>
          </p:cNvSpPr>
          <p:nvPr>
            <p:ph type="title"/>
          </p:nvPr>
        </p:nvSpPr>
        <p:spPr>
          <a:xfrm>
            <a:off x="411561" y="301101"/>
            <a:ext cx="9756559" cy="1325563"/>
          </a:xfrm>
        </p:spPr>
        <p:txBody>
          <a:bodyPr/>
          <a:lstStyle/>
          <a:p>
            <a:r>
              <a:rPr lang="en-US" dirty="0"/>
              <a:t>SEA &amp; SH Integration in the Updated SES</a:t>
            </a:r>
          </a:p>
        </p:txBody>
      </p:sp>
      <p:sp>
        <p:nvSpPr>
          <p:cNvPr id="3" name="Content Placeholder 2">
            <a:extLst>
              <a:ext uri="{FF2B5EF4-FFF2-40B4-BE49-F238E27FC236}">
                <a16:creationId xmlns:a16="http://schemas.microsoft.com/office/drawing/2014/main" id="{3D6C85D7-18A7-424C-835B-CD835FE1937A}"/>
              </a:ext>
            </a:extLst>
          </p:cNvPr>
          <p:cNvSpPr>
            <a:spLocks noGrp="1"/>
          </p:cNvSpPr>
          <p:nvPr>
            <p:ph idx="1"/>
          </p:nvPr>
        </p:nvSpPr>
        <p:spPr>
          <a:xfrm>
            <a:off x="687280" y="2083077"/>
            <a:ext cx="10515600" cy="4351338"/>
          </a:xfrm>
        </p:spPr>
        <p:txBody>
          <a:bodyPr>
            <a:normAutofit lnSpcReduction="10000"/>
          </a:bodyPr>
          <a:lstStyle/>
          <a:p>
            <a:pPr marL="0" indent="0" algn="just">
              <a:buNone/>
            </a:pPr>
            <a:r>
              <a:rPr lang="en-US" b="1" dirty="0"/>
              <a:t>Standard 3:Community Health, Safety and Security:</a:t>
            </a:r>
            <a:r>
              <a:rPr lang="en-US" dirty="0"/>
              <a:t> </a:t>
            </a:r>
            <a:r>
              <a:rPr lang="en-US" i="1" dirty="0"/>
              <a:t>(Risks associated with influx of project workers): </a:t>
            </a:r>
            <a:r>
              <a:rPr lang="en-US" dirty="0"/>
              <a:t>Such risks and impacts may be associated with (…) threats of sexual violence and harassment (…). Measures are implemented that seek to protect community members from such risks. Project workers are provided training, awareness raising </a:t>
            </a:r>
            <a:r>
              <a:rPr lang="en-US" dirty="0" err="1"/>
              <a:t>programmes</a:t>
            </a:r>
            <a:r>
              <a:rPr lang="en-US" dirty="0"/>
              <a:t> and codes of conduct. </a:t>
            </a:r>
            <a:endParaRPr lang="en-US" b="1" dirty="0"/>
          </a:p>
          <a:p>
            <a:pPr marL="0" indent="0" algn="just">
              <a:buNone/>
            </a:pPr>
            <a:endParaRPr lang="en-US" b="1" dirty="0"/>
          </a:p>
          <a:p>
            <a:pPr marL="0" indent="0" algn="just">
              <a:buNone/>
            </a:pPr>
            <a:r>
              <a:rPr lang="en-US" b="1" dirty="0"/>
              <a:t>Assessment and Management Section</a:t>
            </a:r>
            <a:r>
              <a:rPr lang="en-US" dirty="0"/>
              <a:t>: Potential risks of gender-based violence and/or sexual exploitation and abuse of men, women, girls and boys that may occur in connection with any of supported activities are considered. </a:t>
            </a:r>
            <a:endParaRPr lang="en-US" b="1" dirty="0"/>
          </a:p>
        </p:txBody>
      </p:sp>
      <p:pic>
        <p:nvPicPr>
          <p:cNvPr id="4" name="Picture 3" descr="A picture containing text&#10;&#10;Description automatically generated">
            <a:extLst>
              <a:ext uri="{FF2B5EF4-FFF2-40B4-BE49-F238E27FC236}">
                <a16:creationId xmlns:a16="http://schemas.microsoft.com/office/drawing/2014/main" id="{87E23E58-6901-4250-AED0-F2A26028F7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4508" y="237078"/>
            <a:ext cx="1464708" cy="1453610"/>
          </a:xfrm>
          <a:prstGeom prst="rect">
            <a:avLst/>
          </a:prstGeom>
        </p:spPr>
      </p:pic>
    </p:spTree>
    <p:extLst>
      <p:ext uri="{BB962C8B-B14F-4D97-AF65-F5344CB8AC3E}">
        <p14:creationId xmlns:p14="http://schemas.microsoft.com/office/powerpoint/2010/main" val="405734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A7C2-7A3F-47F6-8DAB-CA47B8EAC004}"/>
              </a:ext>
            </a:extLst>
          </p:cNvPr>
          <p:cNvSpPr>
            <a:spLocks noGrp="1"/>
          </p:cNvSpPr>
          <p:nvPr>
            <p:ph type="title"/>
          </p:nvPr>
        </p:nvSpPr>
        <p:spPr>
          <a:xfrm>
            <a:off x="562993" y="303867"/>
            <a:ext cx="8989381" cy="1325563"/>
          </a:xfrm>
        </p:spPr>
        <p:txBody>
          <a:bodyPr/>
          <a:lstStyle/>
          <a:p>
            <a:r>
              <a:rPr lang="en-US" dirty="0"/>
              <a:t>Practical Implications</a:t>
            </a:r>
          </a:p>
        </p:txBody>
      </p:sp>
      <p:sp>
        <p:nvSpPr>
          <p:cNvPr id="3" name="Content Placeholder 2">
            <a:extLst>
              <a:ext uri="{FF2B5EF4-FFF2-40B4-BE49-F238E27FC236}">
                <a16:creationId xmlns:a16="http://schemas.microsoft.com/office/drawing/2014/main" id="{80AAF704-7753-44CB-9394-E0A387ED1887}"/>
              </a:ext>
            </a:extLst>
          </p:cNvPr>
          <p:cNvSpPr>
            <a:spLocks noGrp="1"/>
          </p:cNvSpPr>
          <p:nvPr>
            <p:ph idx="1"/>
          </p:nvPr>
        </p:nvSpPr>
        <p:spPr>
          <a:xfrm>
            <a:off x="446314" y="1853616"/>
            <a:ext cx="10515600" cy="4612497"/>
          </a:xfrm>
        </p:spPr>
        <p:txBody>
          <a:bodyPr>
            <a:normAutofit lnSpcReduction="10000"/>
          </a:bodyPr>
          <a:lstStyle/>
          <a:p>
            <a:pPr marL="457200" lvl="0" indent="-457200">
              <a:spcBef>
                <a:spcPts val="1800"/>
              </a:spcBef>
              <a:buFont typeface="Wingdings" panose="05000000000000000000" pitchFamily="2" charset="2"/>
              <a:buChar char="ü"/>
            </a:pPr>
            <a:r>
              <a:rPr lang="en-US" dirty="0"/>
              <a:t>Updated SES provide framework for identification/assessment of potential GBV (including SEA/SH) risks within the context of project design and management </a:t>
            </a:r>
          </a:p>
          <a:p>
            <a:pPr marL="457200" lvl="0" indent="-457200">
              <a:spcBef>
                <a:spcPts val="1800"/>
              </a:spcBef>
              <a:buFont typeface="Wingdings" panose="05000000000000000000" pitchFamily="2" charset="2"/>
              <a:buChar char="ü"/>
            </a:pPr>
            <a:r>
              <a:rPr lang="en-US" dirty="0"/>
              <a:t>Facilitates strengthened stakeholder engagement (with partners, donors, project-affected people) to identify and manage risks.</a:t>
            </a:r>
          </a:p>
          <a:p>
            <a:pPr marL="457200" lvl="0" indent="-457200">
              <a:spcBef>
                <a:spcPts val="1800"/>
              </a:spcBef>
              <a:buFont typeface="Wingdings" panose="05000000000000000000" pitchFamily="2" charset="2"/>
              <a:buChar char="ü"/>
            </a:pPr>
            <a:r>
              <a:rPr lang="en-US" dirty="0"/>
              <a:t>Mitigation/Preventative measures for GBV, SEA/SH risks incorporated into Environmental and Social Management Plans for higher risk projects. </a:t>
            </a:r>
          </a:p>
          <a:p>
            <a:pPr marL="457200" lvl="0" indent="-457200">
              <a:spcBef>
                <a:spcPts val="1800"/>
              </a:spcBef>
              <a:buFont typeface="Wingdings" panose="05000000000000000000" pitchFamily="2" charset="2"/>
              <a:buChar char="ü"/>
            </a:pPr>
            <a:r>
              <a:rPr lang="en-US" dirty="0"/>
              <a:t>Project grievance mechanisms provide local mechanisms to receive concerns from project-affected people and identify appropriate channels for response</a:t>
            </a:r>
          </a:p>
          <a:p>
            <a:pPr marL="0" indent="0">
              <a:buNone/>
            </a:pPr>
            <a:endParaRPr lang="en-US" dirty="0"/>
          </a:p>
        </p:txBody>
      </p:sp>
      <p:pic>
        <p:nvPicPr>
          <p:cNvPr id="4" name="Picture 3" descr="A picture containing text&#10;&#10;Description automatically generated">
            <a:extLst>
              <a:ext uri="{FF2B5EF4-FFF2-40B4-BE49-F238E27FC236}">
                <a16:creationId xmlns:a16="http://schemas.microsoft.com/office/drawing/2014/main" id="{4D54A7A9-029B-4F2F-AF0D-819D5D21D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7162" y="175820"/>
            <a:ext cx="1464708" cy="1453610"/>
          </a:xfrm>
          <a:prstGeom prst="rect">
            <a:avLst/>
          </a:prstGeom>
        </p:spPr>
      </p:pic>
    </p:spTree>
    <p:extLst>
      <p:ext uri="{BB962C8B-B14F-4D97-AF65-F5344CB8AC3E}">
        <p14:creationId xmlns:p14="http://schemas.microsoft.com/office/powerpoint/2010/main" val="50783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5781" y="323584"/>
            <a:ext cx="9143999" cy="769441"/>
          </a:xfrm>
          <a:prstGeom prst="rect">
            <a:avLst/>
          </a:prstGeom>
        </p:spPr>
        <p:txBody>
          <a:bodyPr wrap="square">
            <a:spAutoFit/>
          </a:bodyPr>
          <a:lstStyle/>
          <a:p>
            <a:r>
              <a:rPr lang="en-US" sz="4400" dirty="0">
                <a:latin typeface="Calibri Light" panose="020F0302020204030204" pitchFamily="34" charset="0"/>
                <a:cs typeface="Calibri Light" panose="020F0302020204030204" pitchFamily="34" charset="0"/>
              </a:rPr>
              <a:t>UNDP’s Accountability Mechanism</a:t>
            </a:r>
          </a:p>
        </p:txBody>
      </p:sp>
      <p:pic>
        <p:nvPicPr>
          <p:cNvPr id="4" name="Picture 3">
            <a:extLst>
              <a:ext uri="{FF2B5EF4-FFF2-40B4-BE49-F238E27FC236}">
                <a16:creationId xmlns:a16="http://schemas.microsoft.com/office/drawing/2014/main" id="{8045E82F-834F-4020-B4A3-B3FD6ED804F8}"/>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256767" y="1877706"/>
            <a:ext cx="5499478" cy="3761224"/>
          </a:xfrm>
          <a:prstGeom prst="rect">
            <a:avLst/>
          </a:prstGeom>
        </p:spPr>
      </p:pic>
      <p:sp>
        <p:nvSpPr>
          <p:cNvPr id="5" name="Speech Bubble: Rectangle 4">
            <a:extLst>
              <a:ext uri="{FF2B5EF4-FFF2-40B4-BE49-F238E27FC236}">
                <a16:creationId xmlns:a16="http://schemas.microsoft.com/office/drawing/2014/main" id="{97524567-9E90-4E67-B931-42852D1A2888}"/>
              </a:ext>
            </a:extLst>
          </p:cNvPr>
          <p:cNvSpPr/>
          <p:nvPr/>
        </p:nvSpPr>
        <p:spPr>
          <a:xfrm>
            <a:off x="375781" y="2134122"/>
            <a:ext cx="2079319" cy="3319397"/>
          </a:xfrm>
          <a:prstGeom prst="wedgeRectCallout">
            <a:avLst>
              <a:gd name="adj1" fmla="val 78803"/>
              <a:gd name="adj2" fmla="val 13266"/>
            </a:avLst>
          </a:prstGeom>
          <a:solidFill>
            <a:srgbClr val="007434"/>
          </a:solidFill>
          <a:ln>
            <a:solidFill>
              <a:srgbClr val="0074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An independent  Compliance Review process to respond to claims that UNDP is not in compliance with applicable environmental and social requirements.</a:t>
            </a:r>
          </a:p>
        </p:txBody>
      </p:sp>
      <p:sp>
        <p:nvSpPr>
          <p:cNvPr id="8" name="Speech Bubble: Rectangle 7">
            <a:extLst>
              <a:ext uri="{FF2B5EF4-FFF2-40B4-BE49-F238E27FC236}">
                <a16:creationId xmlns:a16="http://schemas.microsoft.com/office/drawing/2014/main" id="{76B2CF2D-EC91-48A0-9A8C-DE1675E4A812}"/>
              </a:ext>
            </a:extLst>
          </p:cNvPr>
          <p:cNvSpPr/>
          <p:nvPr/>
        </p:nvSpPr>
        <p:spPr>
          <a:xfrm>
            <a:off x="9446713" y="2097398"/>
            <a:ext cx="2252597" cy="3356121"/>
          </a:xfrm>
          <a:prstGeom prst="wedgeRectCallout">
            <a:avLst>
              <a:gd name="adj1" fmla="val -70522"/>
              <a:gd name="adj2" fmla="val 170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Ensures people affected by projects have access to appropriate grievance resolution procedures for hearing and addressing complaints. </a:t>
            </a:r>
          </a:p>
        </p:txBody>
      </p:sp>
      <p:sp>
        <p:nvSpPr>
          <p:cNvPr id="2" name="TextBox 1">
            <a:extLst>
              <a:ext uri="{FF2B5EF4-FFF2-40B4-BE49-F238E27FC236}">
                <a16:creationId xmlns:a16="http://schemas.microsoft.com/office/drawing/2014/main" id="{F6E4CCBD-E879-4C7F-9BF0-509093CFD510}"/>
              </a:ext>
            </a:extLst>
          </p:cNvPr>
          <p:cNvSpPr txBox="1"/>
          <p:nvPr/>
        </p:nvSpPr>
        <p:spPr>
          <a:xfrm>
            <a:off x="3128356" y="5904853"/>
            <a:ext cx="5935288" cy="769441"/>
          </a:xfrm>
          <a:prstGeom prst="rect">
            <a:avLst/>
          </a:prstGeom>
          <a:noFill/>
        </p:spPr>
        <p:txBody>
          <a:bodyPr wrap="square" rtlCol="0">
            <a:spAutoFit/>
          </a:bodyPr>
          <a:lstStyle/>
          <a:p>
            <a:r>
              <a:rPr lang="en-US" sz="4400" dirty="0">
                <a:solidFill>
                  <a:srgbClr val="0070C0"/>
                </a:solidFill>
              </a:rPr>
              <a:t>www.undp.org/secu-srm</a:t>
            </a:r>
          </a:p>
        </p:txBody>
      </p:sp>
      <p:pic>
        <p:nvPicPr>
          <p:cNvPr id="7" name="Picture 6" descr="A picture containing text&#10;&#10;Description automatically generated">
            <a:extLst>
              <a:ext uri="{FF2B5EF4-FFF2-40B4-BE49-F238E27FC236}">
                <a16:creationId xmlns:a16="http://schemas.microsoft.com/office/drawing/2014/main" id="{A928AAA3-1A42-4F18-8579-3DA00BE046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67947" y="215376"/>
            <a:ext cx="1464708" cy="1453610"/>
          </a:xfrm>
          <a:prstGeom prst="rect">
            <a:avLst/>
          </a:prstGeom>
        </p:spPr>
      </p:pic>
    </p:spTree>
    <p:extLst>
      <p:ext uri="{BB962C8B-B14F-4D97-AF65-F5344CB8AC3E}">
        <p14:creationId xmlns:p14="http://schemas.microsoft.com/office/powerpoint/2010/main" val="1810870051"/>
      </p:ext>
    </p:extLst>
  </p:cSld>
  <p:clrMapOvr>
    <a:masterClrMapping/>
  </p:clrMapOvr>
  <mc:AlternateContent xmlns:mc="http://schemas.openxmlformats.org/markup-compatibility/2006" xmlns:p14="http://schemas.microsoft.com/office/powerpoint/2010/main">
    <mc:Choice Requires="p14">
      <p:transition spd="slow" p14:dur="2000" advTm="187955"/>
    </mc:Choice>
    <mc:Fallback xmlns="">
      <p:transition spd="slow" advTm="187955"/>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B4814-1829-450D-AE5A-9618EB1B3F83}"/>
              </a:ext>
            </a:extLst>
          </p:cNvPr>
          <p:cNvSpPr>
            <a:spLocks noGrp="1"/>
          </p:cNvSpPr>
          <p:nvPr>
            <p:ph type="title"/>
          </p:nvPr>
        </p:nvSpPr>
        <p:spPr>
          <a:xfrm>
            <a:off x="461961" y="184150"/>
            <a:ext cx="10515600" cy="1325563"/>
          </a:xfrm>
        </p:spPr>
        <p:txBody>
          <a:bodyPr/>
          <a:lstStyle/>
          <a:p>
            <a:r>
              <a:rPr lang="en-US" dirty="0"/>
              <a:t>If You Need Advice…</a:t>
            </a:r>
          </a:p>
        </p:txBody>
      </p:sp>
      <p:sp>
        <p:nvSpPr>
          <p:cNvPr id="4" name="Rectangle 3">
            <a:extLst>
              <a:ext uri="{FF2B5EF4-FFF2-40B4-BE49-F238E27FC236}">
                <a16:creationId xmlns:a16="http://schemas.microsoft.com/office/drawing/2014/main" id="{6992FC73-6FBD-4285-BEC8-4EB74F8C877D}"/>
              </a:ext>
            </a:extLst>
          </p:cNvPr>
          <p:cNvSpPr/>
          <p:nvPr/>
        </p:nvSpPr>
        <p:spPr>
          <a:xfrm>
            <a:off x="838199" y="1690688"/>
            <a:ext cx="10067925" cy="4585871"/>
          </a:xfrm>
          <a:prstGeom prst="rect">
            <a:avLst/>
          </a:prstGeom>
        </p:spPr>
        <p:txBody>
          <a:bodyPr wrap="square">
            <a:spAutoFit/>
          </a:bodyPr>
          <a:lstStyle/>
          <a:p>
            <a:r>
              <a:rPr lang="en-US" sz="2000" b="1" dirty="0">
                <a:solidFill>
                  <a:srgbClr val="FF0000"/>
                </a:solidFill>
              </a:rPr>
              <a:t>Are you looking for advice and support?</a:t>
            </a:r>
          </a:p>
          <a:p>
            <a:pPr marL="461422" indent="-461422"/>
            <a:r>
              <a:rPr lang="en-US" b="1" dirty="0"/>
              <a:t>Office of the Ombudsman</a:t>
            </a:r>
          </a:p>
          <a:p>
            <a:pPr marL="461422" indent="-461422"/>
            <a:r>
              <a:rPr lang="en-US" b="1" dirty="0"/>
              <a:t>Ethics Office</a:t>
            </a:r>
          </a:p>
          <a:p>
            <a:pPr marL="461422" indent="-461422"/>
            <a:r>
              <a:rPr lang="en-US" b="1" dirty="0"/>
              <a:t>Office of Human Resources</a:t>
            </a:r>
          </a:p>
          <a:p>
            <a:pPr marL="461422" indent="-461422"/>
            <a:r>
              <a:rPr lang="en-US" b="1" dirty="0"/>
              <a:t>External Helpline</a:t>
            </a:r>
          </a:p>
          <a:p>
            <a:pPr marL="461422" indent="-461422"/>
            <a:r>
              <a:rPr lang="en-US" b="1" dirty="0"/>
              <a:t>Supervisor</a:t>
            </a:r>
          </a:p>
          <a:p>
            <a:pPr marL="461422" indent="-461422"/>
            <a:r>
              <a:rPr lang="en-US" b="1" dirty="0"/>
              <a:t>Peers and Staff Council</a:t>
            </a:r>
          </a:p>
          <a:p>
            <a:pPr marL="461422" indent="-461422"/>
            <a:r>
              <a:rPr lang="en-US" b="1" dirty="0"/>
              <a:t>Staff counsellors</a:t>
            </a:r>
          </a:p>
          <a:p>
            <a:pPr marL="461422" indent="-461422"/>
            <a:r>
              <a:rPr lang="en-US" b="1" dirty="0"/>
              <a:t>‘Respectful Workplace Facilitators’ – NEW</a:t>
            </a:r>
          </a:p>
          <a:p>
            <a:pPr marL="461422" indent="-461422"/>
            <a:r>
              <a:rPr lang="en-US" b="1" dirty="0"/>
              <a:t>PSEA Focal Points in 24 countries - NEW</a:t>
            </a:r>
          </a:p>
          <a:p>
            <a:pPr marL="461422" indent="-461422"/>
            <a:endParaRPr lang="en-US" dirty="0"/>
          </a:p>
          <a:p>
            <a:r>
              <a:rPr lang="en-US" sz="2000" b="1" dirty="0">
                <a:solidFill>
                  <a:srgbClr val="FF0000"/>
                </a:solidFill>
              </a:rPr>
              <a:t>Are you looking to report?</a:t>
            </a:r>
          </a:p>
          <a:p>
            <a:pPr marL="461422" indent="-461422"/>
            <a:r>
              <a:rPr lang="en-US" b="1" dirty="0"/>
              <a:t>Office of Audit and Investigation</a:t>
            </a:r>
          </a:p>
          <a:p>
            <a:pPr marL="461422" indent="-461422"/>
            <a:r>
              <a:rPr lang="en-US" b="1" dirty="0"/>
              <a:t>External Helpline</a:t>
            </a:r>
          </a:p>
          <a:p>
            <a:pPr marL="461422" indent="-461422"/>
            <a:r>
              <a:rPr lang="en-US" b="1" dirty="0"/>
              <a:t>Management</a:t>
            </a:r>
          </a:p>
          <a:p>
            <a:pPr algn="ctr"/>
            <a:r>
              <a:rPr lang="en-US" b="1" dirty="0">
                <a:solidFill>
                  <a:srgbClr val="FF0000"/>
                </a:solidFill>
              </a:rPr>
              <a:t>Same applies if you are a victim or a witness</a:t>
            </a:r>
          </a:p>
        </p:txBody>
      </p:sp>
      <p:sp>
        <p:nvSpPr>
          <p:cNvPr id="5" name="Rectangle 4">
            <a:extLst>
              <a:ext uri="{FF2B5EF4-FFF2-40B4-BE49-F238E27FC236}">
                <a16:creationId xmlns:a16="http://schemas.microsoft.com/office/drawing/2014/main" id="{78D376AE-15D1-4ED2-967B-E4DFAF34B6F0}"/>
              </a:ext>
            </a:extLst>
          </p:cNvPr>
          <p:cNvSpPr/>
          <p:nvPr/>
        </p:nvSpPr>
        <p:spPr>
          <a:xfrm rot="1568443">
            <a:off x="7711829" y="2928657"/>
            <a:ext cx="3125400" cy="13626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Berlin Sans FB Demi" panose="020E0802020502020306" pitchFamily="34" charset="0"/>
              </a:rPr>
              <a:t>Confidential</a:t>
            </a:r>
          </a:p>
          <a:p>
            <a:pPr algn="ctr"/>
            <a:r>
              <a:rPr lang="en-US" sz="2400" b="1" dirty="0">
                <a:solidFill>
                  <a:srgbClr val="FF0000"/>
                </a:solidFill>
                <a:latin typeface="Berlin Sans FB Demi" panose="020E0802020502020306" pitchFamily="34" charset="0"/>
              </a:rPr>
              <a:t>Permission to share</a:t>
            </a:r>
          </a:p>
        </p:txBody>
      </p:sp>
      <p:pic>
        <p:nvPicPr>
          <p:cNvPr id="6" name="Picture 5" descr="A picture containing text&#10;&#10;Description automatically generated">
            <a:extLst>
              <a:ext uri="{FF2B5EF4-FFF2-40B4-BE49-F238E27FC236}">
                <a16:creationId xmlns:a16="http://schemas.microsoft.com/office/drawing/2014/main" id="{3E2604FE-24B0-406B-960F-EF1AA693E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Tree>
    <p:extLst>
      <p:ext uri="{BB962C8B-B14F-4D97-AF65-F5344CB8AC3E}">
        <p14:creationId xmlns:p14="http://schemas.microsoft.com/office/powerpoint/2010/main" val="1435903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778" y="184914"/>
            <a:ext cx="10711961" cy="1132459"/>
          </a:xfrm>
        </p:spPr>
        <p:txBody>
          <a:bodyPr>
            <a:normAutofit/>
          </a:bodyPr>
          <a:lstStyle/>
          <a:p>
            <a:r>
              <a:rPr lang="en-US"/>
              <a:t>Key Contacts for Reporting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7733619"/>
              </p:ext>
            </p:extLst>
          </p:nvPr>
        </p:nvGraphicFramePr>
        <p:xfrm>
          <a:off x="141478" y="1392298"/>
          <a:ext cx="11709991" cy="5321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62" name="Picture 14" descr="Image result for whistleblower icon"/>
          <p:cNvPicPr>
            <a:picLocks noChangeAspect="1" noChangeArrowheads="1"/>
          </p:cNvPicPr>
          <p:nvPr/>
        </p:nvPicPr>
        <p:blipFill>
          <a:blip r:embed="rId8" cstate="screen">
            <a:extLst>
              <a:ext uri="{28A0092B-C50C-407E-A947-70E740481C1C}">
                <a14:useLocalDpi xmlns:a14="http://schemas.microsoft.com/office/drawing/2010/main" val="0"/>
              </a:ext>
            </a:extLst>
          </a:blip>
          <a:srcRect/>
          <a:stretch>
            <a:fillRect/>
          </a:stretch>
        </p:blipFill>
        <p:spPr bwMode="auto">
          <a:xfrm>
            <a:off x="794972" y="2589921"/>
            <a:ext cx="678964" cy="867232"/>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A picture containing text&#10;&#10;Description automatically generated">
            <a:extLst>
              <a:ext uri="{FF2B5EF4-FFF2-40B4-BE49-F238E27FC236}">
                <a16:creationId xmlns:a16="http://schemas.microsoft.com/office/drawing/2014/main" id="{2DE19627-8EA9-4D23-ABFA-1CB6EC819D2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677250" y="24338"/>
            <a:ext cx="1464708" cy="1453610"/>
          </a:xfrm>
          <a:prstGeom prst="rect">
            <a:avLst/>
          </a:prstGeom>
        </p:spPr>
      </p:pic>
      <p:pic>
        <p:nvPicPr>
          <p:cNvPr id="5" name="Graphic 4" descr="Speaker Phone">
            <a:extLst>
              <a:ext uri="{FF2B5EF4-FFF2-40B4-BE49-F238E27FC236}">
                <a16:creationId xmlns:a16="http://schemas.microsoft.com/office/drawing/2014/main" id="{9A40578E-1276-4FD8-8130-1619232484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6746" y="5670965"/>
            <a:ext cx="788592" cy="788592"/>
          </a:xfrm>
          <a:prstGeom prst="rect">
            <a:avLst/>
          </a:prstGeom>
        </p:spPr>
      </p:pic>
      <p:pic>
        <p:nvPicPr>
          <p:cNvPr id="8" name="Graphic 7" descr="Ear">
            <a:extLst>
              <a:ext uri="{FF2B5EF4-FFF2-40B4-BE49-F238E27FC236}">
                <a16:creationId xmlns:a16="http://schemas.microsoft.com/office/drawing/2014/main" id="{ED0F4706-AA48-44D1-881A-B200A635ABD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67286" y="1644574"/>
            <a:ext cx="788592" cy="788592"/>
          </a:xfrm>
          <a:prstGeom prst="rect">
            <a:avLst/>
          </a:prstGeom>
        </p:spPr>
      </p:pic>
      <p:pic>
        <p:nvPicPr>
          <p:cNvPr id="10" name="Graphic 9" descr="Subtitles RTL">
            <a:extLst>
              <a:ext uri="{FF2B5EF4-FFF2-40B4-BE49-F238E27FC236}">
                <a16:creationId xmlns:a16="http://schemas.microsoft.com/office/drawing/2014/main" id="{E500013D-D2B1-45FA-A014-89C6A0CD9F6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81633" y="3709429"/>
            <a:ext cx="788592" cy="788592"/>
          </a:xfrm>
          <a:prstGeom prst="rect">
            <a:avLst/>
          </a:prstGeom>
        </p:spPr>
      </p:pic>
      <p:pic>
        <p:nvPicPr>
          <p:cNvPr id="12" name="Graphic 11" descr="Magnifying glass">
            <a:extLst>
              <a:ext uri="{FF2B5EF4-FFF2-40B4-BE49-F238E27FC236}">
                <a16:creationId xmlns:a16="http://schemas.microsoft.com/office/drawing/2014/main" id="{51EF811A-92CB-4795-A1FD-1C5803895F7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94972" y="4750297"/>
            <a:ext cx="611242" cy="611242"/>
          </a:xfrm>
          <a:prstGeom prst="rect">
            <a:avLst/>
          </a:prstGeom>
        </p:spPr>
      </p:pic>
    </p:spTree>
    <p:extLst>
      <p:ext uri="{BB962C8B-B14F-4D97-AF65-F5344CB8AC3E}">
        <p14:creationId xmlns:p14="http://schemas.microsoft.com/office/powerpoint/2010/main" val="3446198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4E163-8816-4C37-987F-23B051570A7B}"/>
              </a:ext>
            </a:extLst>
          </p:cNvPr>
          <p:cNvSpPr>
            <a:spLocks noGrp="1"/>
          </p:cNvSpPr>
          <p:nvPr>
            <p:ph type="title"/>
          </p:nvPr>
        </p:nvSpPr>
        <p:spPr>
          <a:xfrm>
            <a:off x="155316" y="230188"/>
            <a:ext cx="10515600" cy="1325563"/>
          </a:xfrm>
        </p:spPr>
        <p:txBody>
          <a:bodyPr/>
          <a:lstStyle/>
          <a:p>
            <a:pPr marL="3770313" indent="-3714750"/>
            <a:r>
              <a:rPr lang="en-US" b="1" dirty="0"/>
              <a:t>CASE STUDY #1: </a:t>
            </a:r>
            <a:r>
              <a:rPr lang="en-US" dirty="0"/>
              <a:t>SEA and SH Allegations in a CSO-Implemented Project</a:t>
            </a:r>
          </a:p>
        </p:txBody>
      </p:sp>
      <p:sp>
        <p:nvSpPr>
          <p:cNvPr id="3" name="Content Placeholder 2">
            <a:extLst>
              <a:ext uri="{FF2B5EF4-FFF2-40B4-BE49-F238E27FC236}">
                <a16:creationId xmlns:a16="http://schemas.microsoft.com/office/drawing/2014/main" id="{3EC35377-A80B-4A65-A327-A1F66660644E}"/>
              </a:ext>
            </a:extLst>
          </p:cNvPr>
          <p:cNvSpPr>
            <a:spLocks noGrp="1"/>
          </p:cNvSpPr>
          <p:nvPr>
            <p:ph idx="1"/>
          </p:nvPr>
        </p:nvSpPr>
        <p:spPr>
          <a:xfrm>
            <a:off x="475861" y="1825624"/>
            <a:ext cx="11150081" cy="4911078"/>
          </a:xfrm>
        </p:spPr>
        <p:txBody>
          <a:bodyPr>
            <a:normAutofit fontScale="92500" lnSpcReduction="10000"/>
          </a:bodyPr>
          <a:lstStyle/>
          <a:p>
            <a:pPr marL="0" indent="0">
              <a:buNone/>
            </a:pPr>
            <a:r>
              <a:rPr lang="en-US" b="1" u="sng" dirty="0"/>
              <a:t>Project</a:t>
            </a:r>
            <a:r>
              <a:rPr lang="en-US" dirty="0"/>
              <a:t>: Training Centre for youth in agricultural entrepreneurship</a:t>
            </a:r>
          </a:p>
          <a:p>
            <a:pPr marL="0" indent="0">
              <a:spcBef>
                <a:spcPts val="2400"/>
              </a:spcBef>
              <a:buNone/>
            </a:pPr>
            <a:r>
              <a:rPr lang="en-US" b="1" u="sng" dirty="0"/>
              <a:t>What happened</a:t>
            </a:r>
            <a:r>
              <a:rPr lang="en-US" dirty="0"/>
              <a:t>: As part of project monitoring, conversations with former students on their overall welfare and experience at the Centre revealed indications of widespread SH &amp; SEA by trainers towards students. </a:t>
            </a:r>
          </a:p>
          <a:p>
            <a:pPr marL="0" indent="0">
              <a:spcBef>
                <a:spcPts val="2400"/>
              </a:spcBef>
              <a:buNone/>
            </a:pPr>
            <a:r>
              <a:rPr lang="en-US" b="1" u="sng" dirty="0"/>
              <a:t>What victims said</a:t>
            </a:r>
            <a:r>
              <a:rPr lang="en-US" dirty="0"/>
              <a:t>:</a:t>
            </a:r>
          </a:p>
          <a:p>
            <a:pPr marL="0" indent="0">
              <a:spcBef>
                <a:spcPts val="2400"/>
              </a:spcBef>
              <a:buNone/>
            </a:pPr>
            <a:r>
              <a:rPr lang="en-US" dirty="0"/>
              <a:t>“</a:t>
            </a:r>
            <a:r>
              <a:rPr lang="en-US" i="1" dirty="0"/>
              <a:t>My trainer made sexual advances that I refused and from then onwards he made life difficult for me.”</a:t>
            </a:r>
          </a:p>
          <a:p>
            <a:pPr marL="0" indent="0">
              <a:spcBef>
                <a:spcPts val="2400"/>
              </a:spcBef>
              <a:buNone/>
            </a:pPr>
            <a:r>
              <a:rPr lang="en-US" i="1" dirty="0"/>
              <a:t>“Trainers were making visits to girls’ dormitories at night. I would stop girls from obeying orders which I felt were inappropriate. I am of the opinion that my defiant behavior and vigilance in ensuring the protection of the girls caused me to be victimized by our superiors.”</a:t>
            </a:r>
            <a:endParaRPr lang="en-US" dirty="0"/>
          </a:p>
        </p:txBody>
      </p:sp>
      <p:pic>
        <p:nvPicPr>
          <p:cNvPr id="4" name="Picture 3" descr="A picture containing text&#10;&#10;Description automatically generated">
            <a:extLst>
              <a:ext uri="{FF2B5EF4-FFF2-40B4-BE49-F238E27FC236}">
                <a16:creationId xmlns:a16="http://schemas.microsoft.com/office/drawing/2014/main" id="{ADA45271-033E-497A-B3E8-2A187BBFBA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Tree>
    <p:extLst>
      <p:ext uri="{BB962C8B-B14F-4D97-AF65-F5344CB8AC3E}">
        <p14:creationId xmlns:p14="http://schemas.microsoft.com/office/powerpoint/2010/main" val="598341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8411E4-7BC3-475A-9936-2363AAB0F38B}"/>
              </a:ext>
            </a:extLst>
          </p:cNvPr>
          <p:cNvSpPr>
            <a:spLocks noGrp="1"/>
          </p:cNvSpPr>
          <p:nvPr>
            <p:ph idx="1"/>
          </p:nvPr>
        </p:nvSpPr>
        <p:spPr>
          <a:xfrm>
            <a:off x="838200" y="1825624"/>
            <a:ext cx="10515600" cy="4707255"/>
          </a:xfrm>
        </p:spPr>
        <p:txBody>
          <a:bodyPr>
            <a:normAutofit/>
          </a:bodyPr>
          <a:lstStyle/>
          <a:p>
            <a:pPr marL="0" indent="0">
              <a:buNone/>
            </a:pPr>
            <a:r>
              <a:rPr lang="en-US" dirty="0"/>
              <a:t>Poll #1: What would you do in this situation?</a:t>
            </a:r>
          </a:p>
          <a:p>
            <a:pPr marL="1604963">
              <a:buFont typeface="Courier New" panose="02070309020205020404" pitchFamily="49" charset="0"/>
              <a:buChar char="o"/>
            </a:pPr>
            <a:r>
              <a:rPr lang="en-US" sz="1400" dirty="0"/>
              <a:t>	</a:t>
            </a:r>
            <a:r>
              <a:rPr lang="en-US" sz="1800" dirty="0"/>
              <a:t>Nothing. It is not my business, and neither the trainees nor trainers are UNDP staff.</a:t>
            </a:r>
          </a:p>
          <a:p>
            <a:pPr marL="1828800" indent="-452438">
              <a:buFont typeface="Courier New" panose="02070309020205020404" pitchFamily="49" charset="0"/>
              <a:buChar char="o"/>
            </a:pPr>
            <a:r>
              <a:rPr lang="en-US" sz="1800" dirty="0"/>
              <a:t>Ask around about the reputation of the trainees making these claims to make sure they are credible.</a:t>
            </a:r>
          </a:p>
          <a:p>
            <a:pPr marL="1828800" indent="-452438">
              <a:buFont typeface="Courier New" panose="02070309020205020404" pitchFamily="49" charset="0"/>
              <a:buChar char="o"/>
            </a:pPr>
            <a:r>
              <a:rPr lang="en-US" sz="1800" dirty="0"/>
              <a:t>Investigate the situation further by speaking with the head of the Training Centre.</a:t>
            </a:r>
          </a:p>
          <a:p>
            <a:pPr marL="1828800" indent="-452438">
              <a:buFont typeface="Courier New" panose="02070309020205020404" pitchFamily="49" charset="0"/>
              <a:buChar char="o"/>
            </a:pPr>
            <a:r>
              <a:rPr lang="en-US" sz="1800" dirty="0"/>
              <a:t>Tell my supervisor and make sure the RR knows.</a:t>
            </a:r>
          </a:p>
          <a:p>
            <a:pPr marL="1828800" indent="-452438">
              <a:buFont typeface="Courier New" panose="02070309020205020404" pitchFamily="49" charset="0"/>
              <a:buChar char="o"/>
            </a:pPr>
            <a:r>
              <a:rPr lang="en-US" sz="1800" dirty="0"/>
              <a:t>I don’t know.</a:t>
            </a:r>
          </a:p>
          <a:p>
            <a:pPr marL="0" indent="0">
              <a:buNone/>
            </a:pPr>
            <a:endParaRPr lang="en-US" dirty="0"/>
          </a:p>
        </p:txBody>
      </p:sp>
      <p:sp>
        <p:nvSpPr>
          <p:cNvPr id="4" name="Title 1">
            <a:extLst>
              <a:ext uri="{FF2B5EF4-FFF2-40B4-BE49-F238E27FC236}">
                <a16:creationId xmlns:a16="http://schemas.microsoft.com/office/drawing/2014/main" id="{98BB048E-8396-4F30-A39E-62214E576F8A}"/>
              </a:ext>
            </a:extLst>
          </p:cNvPr>
          <p:cNvSpPr txBox="1">
            <a:spLocks/>
          </p:cNvSpPr>
          <p:nvPr/>
        </p:nvSpPr>
        <p:spPr>
          <a:xfrm>
            <a:off x="126741" y="1372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770313" indent="-3714750"/>
            <a:r>
              <a:rPr lang="en-US" b="1" dirty="0"/>
              <a:t>CASE STUDY #1: </a:t>
            </a:r>
            <a:r>
              <a:rPr lang="en-US" dirty="0"/>
              <a:t>SEA and SH Allegations in a CSO-Implemented Project</a:t>
            </a:r>
          </a:p>
        </p:txBody>
      </p:sp>
      <p:sp>
        <p:nvSpPr>
          <p:cNvPr id="5" name="Rectangle 4">
            <a:extLst>
              <a:ext uri="{FF2B5EF4-FFF2-40B4-BE49-F238E27FC236}">
                <a16:creationId xmlns:a16="http://schemas.microsoft.com/office/drawing/2014/main" id="{CAA1285B-6104-4FC1-92AF-DF3A06752A47}"/>
              </a:ext>
            </a:extLst>
          </p:cNvPr>
          <p:cNvSpPr/>
          <p:nvPr/>
        </p:nvSpPr>
        <p:spPr>
          <a:xfrm>
            <a:off x="838200" y="4877415"/>
            <a:ext cx="10734040" cy="1292662"/>
          </a:xfrm>
          <a:prstGeom prst="rect">
            <a:avLst/>
          </a:prstGeom>
        </p:spPr>
        <p:txBody>
          <a:bodyPr wrap="square">
            <a:spAutoFit/>
          </a:bodyPr>
          <a:lstStyle/>
          <a:p>
            <a:r>
              <a:rPr lang="en-US" sz="2600" u="sng" dirty="0"/>
              <a:t>Discussion Question</a:t>
            </a:r>
            <a:r>
              <a:rPr lang="en-US" sz="2600" dirty="0"/>
              <a:t>: </a:t>
            </a:r>
          </a:p>
          <a:p>
            <a:r>
              <a:rPr lang="en-US" sz="2600" dirty="0"/>
              <a:t>Would your actions change at all if the implementing partner was a powerful government ministry instead of a CSO?</a:t>
            </a:r>
          </a:p>
        </p:txBody>
      </p:sp>
      <p:pic>
        <p:nvPicPr>
          <p:cNvPr id="6" name="Picture 5" descr="A picture containing text&#10;&#10;Description automatically generated">
            <a:extLst>
              <a:ext uri="{FF2B5EF4-FFF2-40B4-BE49-F238E27FC236}">
                <a16:creationId xmlns:a16="http://schemas.microsoft.com/office/drawing/2014/main" id="{F7E46E55-248C-47D8-874D-651EDEE78E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Tree>
    <p:extLst>
      <p:ext uri="{BB962C8B-B14F-4D97-AF65-F5344CB8AC3E}">
        <p14:creationId xmlns:p14="http://schemas.microsoft.com/office/powerpoint/2010/main" val="1470083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7E80E38-8FFB-42BD-BFE8-AAC7F9A67987}"/>
              </a:ext>
            </a:extLst>
          </p:cNvPr>
          <p:cNvSpPr>
            <a:spLocks noGrp="1"/>
          </p:cNvSpPr>
          <p:nvPr>
            <p:ph type="title"/>
          </p:nvPr>
        </p:nvSpPr>
        <p:spPr>
          <a:xfrm>
            <a:off x="136266" y="121298"/>
            <a:ext cx="10515600" cy="1325563"/>
          </a:xfrm>
        </p:spPr>
        <p:txBody>
          <a:bodyPr/>
          <a:lstStyle/>
          <a:p>
            <a:pPr marL="3770313" indent="-3714750"/>
            <a:r>
              <a:rPr lang="en-US" b="1" dirty="0"/>
              <a:t>CASE STUDY #2: </a:t>
            </a:r>
            <a:r>
              <a:rPr lang="en-US" dirty="0"/>
              <a:t>Sexual Harassment Against a Consultant in a Project</a:t>
            </a:r>
          </a:p>
        </p:txBody>
      </p:sp>
      <p:sp>
        <p:nvSpPr>
          <p:cNvPr id="6" name="Content Placeholder 2">
            <a:extLst>
              <a:ext uri="{FF2B5EF4-FFF2-40B4-BE49-F238E27FC236}">
                <a16:creationId xmlns:a16="http://schemas.microsoft.com/office/drawing/2014/main" id="{BC5DE1BC-D4A4-4F70-8780-086E40A0A542}"/>
              </a:ext>
            </a:extLst>
          </p:cNvPr>
          <p:cNvSpPr>
            <a:spLocks noGrp="1"/>
          </p:cNvSpPr>
          <p:nvPr>
            <p:ph idx="1"/>
          </p:nvPr>
        </p:nvSpPr>
        <p:spPr>
          <a:xfrm>
            <a:off x="475861" y="1825624"/>
            <a:ext cx="11150081" cy="4911078"/>
          </a:xfrm>
        </p:spPr>
        <p:txBody>
          <a:bodyPr>
            <a:normAutofit/>
          </a:bodyPr>
          <a:lstStyle/>
          <a:p>
            <a:pPr marL="0" indent="0">
              <a:buNone/>
            </a:pPr>
            <a:r>
              <a:rPr lang="en-US" sz="2600" b="1" u="sng" dirty="0"/>
              <a:t>Location</a:t>
            </a:r>
            <a:r>
              <a:rPr lang="en-US" sz="2600" dirty="0"/>
              <a:t>: Project site</a:t>
            </a:r>
          </a:p>
          <a:p>
            <a:pPr marL="0" indent="0">
              <a:spcBef>
                <a:spcPts val="2400"/>
              </a:spcBef>
              <a:buNone/>
            </a:pPr>
            <a:r>
              <a:rPr lang="en-US" sz="2600" b="1" u="sng" dirty="0"/>
              <a:t>What happened</a:t>
            </a:r>
            <a:r>
              <a:rPr lang="en-US" sz="2600" dirty="0"/>
              <a:t>: </a:t>
            </a:r>
          </a:p>
          <a:p>
            <a:pPr marL="0" indent="0">
              <a:spcBef>
                <a:spcPts val="1200"/>
              </a:spcBef>
              <a:buNone/>
            </a:pPr>
            <a:r>
              <a:rPr lang="en-US" sz="2600" dirty="0"/>
              <a:t>A female consultant hired by UNDP was sexually harassed by a male employee of an Implementing Partner of the project. Immediately after experiencing this harassment, the consultant reported the incident to the Implementing Partner and the Country Office HR unit. </a:t>
            </a:r>
          </a:p>
          <a:p>
            <a:pPr marL="0" indent="0">
              <a:spcBef>
                <a:spcPts val="2400"/>
              </a:spcBef>
              <a:buNone/>
            </a:pPr>
            <a:r>
              <a:rPr lang="en-US" sz="2600" b="1" u="sng" dirty="0"/>
              <a:t>What victims said</a:t>
            </a:r>
            <a:r>
              <a:rPr lang="en-US" sz="2600" dirty="0"/>
              <a:t>:</a:t>
            </a:r>
          </a:p>
          <a:p>
            <a:pPr marL="0" indent="0">
              <a:spcBef>
                <a:spcPts val="1200"/>
              </a:spcBef>
              <a:buNone/>
            </a:pPr>
            <a:r>
              <a:rPr lang="en-US" sz="2600" dirty="0"/>
              <a:t>The male employee tried to block the door as she was leaving and told the consultant that he would drop her home on his motorbike. When she refused, he blocked her way and sexually harassed her. </a:t>
            </a:r>
          </a:p>
        </p:txBody>
      </p:sp>
      <p:pic>
        <p:nvPicPr>
          <p:cNvPr id="7" name="Picture 6" descr="A picture containing text&#10;&#10;Description automatically generated">
            <a:extLst>
              <a:ext uri="{FF2B5EF4-FFF2-40B4-BE49-F238E27FC236}">
                <a16:creationId xmlns:a16="http://schemas.microsoft.com/office/drawing/2014/main" id="{6E4E832E-7158-49FA-84E3-8B4364FD77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5572" y="182633"/>
            <a:ext cx="1464708" cy="1453610"/>
          </a:xfrm>
          <a:prstGeom prst="rect">
            <a:avLst/>
          </a:prstGeom>
        </p:spPr>
      </p:pic>
    </p:spTree>
    <p:extLst>
      <p:ext uri="{BB962C8B-B14F-4D97-AF65-F5344CB8AC3E}">
        <p14:creationId xmlns:p14="http://schemas.microsoft.com/office/powerpoint/2010/main" val="579820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7D1F8B8-3EFD-4E9B-A3BD-DE794CF2B860}"/>
              </a:ext>
            </a:extLst>
          </p:cNvPr>
          <p:cNvSpPr>
            <a:spLocks noGrp="1"/>
          </p:cNvSpPr>
          <p:nvPr>
            <p:ph type="title"/>
          </p:nvPr>
        </p:nvSpPr>
        <p:spPr>
          <a:xfrm>
            <a:off x="193416" y="273179"/>
            <a:ext cx="10515600" cy="1325563"/>
          </a:xfrm>
        </p:spPr>
        <p:txBody>
          <a:bodyPr/>
          <a:lstStyle/>
          <a:p>
            <a:pPr marL="3770313" indent="-3714750"/>
            <a:r>
              <a:rPr lang="en-US" b="1" dirty="0"/>
              <a:t>CASE STUDY #2: </a:t>
            </a:r>
            <a:r>
              <a:rPr lang="en-US" dirty="0"/>
              <a:t>Sexual Harassment Against a Consultant in a Project</a:t>
            </a:r>
          </a:p>
        </p:txBody>
      </p:sp>
      <p:sp>
        <p:nvSpPr>
          <p:cNvPr id="6" name="Content Placeholder 2">
            <a:extLst>
              <a:ext uri="{FF2B5EF4-FFF2-40B4-BE49-F238E27FC236}">
                <a16:creationId xmlns:a16="http://schemas.microsoft.com/office/drawing/2014/main" id="{8255A0D7-53E6-4B22-9CE8-CA60C8AAD228}"/>
              </a:ext>
            </a:extLst>
          </p:cNvPr>
          <p:cNvSpPr>
            <a:spLocks noGrp="1"/>
          </p:cNvSpPr>
          <p:nvPr>
            <p:ph idx="1"/>
          </p:nvPr>
        </p:nvSpPr>
        <p:spPr>
          <a:xfrm>
            <a:off x="838200" y="1978025"/>
            <a:ext cx="10515600" cy="4361816"/>
          </a:xfrm>
        </p:spPr>
        <p:txBody>
          <a:bodyPr>
            <a:normAutofit/>
          </a:bodyPr>
          <a:lstStyle/>
          <a:p>
            <a:pPr marL="0" indent="0">
              <a:buNone/>
            </a:pPr>
            <a:r>
              <a:rPr lang="en-US" dirty="0"/>
              <a:t>In this scenario, the victim holds a UNDP contract is reporting the sexual harassment by the IP staff directly to Country Office.</a:t>
            </a:r>
          </a:p>
          <a:p>
            <a:pPr marL="0" indent="0">
              <a:buNone/>
            </a:pPr>
            <a:endParaRPr lang="en-US" dirty="0"/>
          </a:p>
          <a:p>
            <a:pPr marL="0" indent="0">
              <a:buNone/>
            </a:pPr>
            <a:r>
              <a:rPr lang="en-US" dirty="0"/>
              <a:t>Poll #2: What would you do in this situation?</a:t>
            </a:r>
          </a:p>
          <a:p>
            <a:pPr marL="1604963">
              <a:buFont typeface="Courier New" panose="02070309020205020404" pitchFamily="49" charset="0"/>
              <a:buChar char="o"/>
            </a:pPr>
            <a:r>
              <a:rPr lang="en-US" sz="1400" dirty="0"/>
              <a:t>	</a:t>
            </a:r>
            <a:r>
              <a:rPr lang="en-US" sz="1800" dirty="0"/>
              <a:t>Nothing. The IP staff does not work for UNDP and there is nothing we can do about this.</a:t>
            </a:r>
          </a:p>
          <a:p>
            <a:pPr marL="1828800" indent="-452438">
              <a:buFont typeface="Courier New" panose="02070309020205020404" pitchFamily="49" charset="0"/>
              <a:buChar char="o"/>
            </a:pPr>
            <a:r>
              <a:rPr lang="en-US" sz="1800" dirty="0"/>
              <a:t>Launch a CO-led investigation.</a:t>
            </a:r>
          </a:p>
          <a:p>
            <a:pPr marL="1828800" indent="-452438">
              <a:buFont typeface="Courier New" panose="02070309020205020404" pitchFamily="49" charset="0"/>
              <a:buChar char="o"/>
            </a:pPr>
            <a:r>
              <a:rPr lang="en-US" sz="1800" dirty="0"/>
              <a:t>Inform OAI so they can conduct an investigation.</a:t>
            </a:r>
          </a:p>
          <a:p>
            <a:pPr marL="1828800" indent="-452438">
              <a:buFont typeface="Courier New" panose="02070309020205020404" pitchFamily="49" charset="0"/>
              <a:buChar char="o"/>
            </a:pPr>
            <a:r>
              <a:rPr lang="en-US" sz="1800" dirty="0"/>
              <a:t>Tell my supervisor and make sure the RR knows.</a:t>
            </a:r>
          </a:p>
          <a:p>
            <a:pPr marL="1828800" indent="-452438">
              <a:buFont typeface="Courier New" panose="02070309020205020404" pitchFamily="49" charset="0"/>
              <a:buChar char="o"/>
            </a:pPr>
            <a:r>
              <a:rPr lang="en-US" sz="1800" dirty="0"/>
              <a:t>I don’t know</a:t>
            </a:r>
          </a:p>
          <a:p>
            <a:pPr marL="0" indent="0">
              <a:buNone/>
            </a:pPr>
            <a:endParaRPr lang="en-US" dirty="0"/>
          </a:p>
        </p:txBody>
      </p:sp>
      <p:pic>
        <p:nvPicPr>
          <p:cNvPr id="7" name="Picture 6" descr="A picture containing text&#10;&#10;Description automatically generated">
            <a:extLst>
              <a:ext uri="{FF2B5EF4-FFF2-40B4-BE49-F238E27FC236}">
                <a16:creationId xmlns:a16="http://schemas.microsoft.com/office/drawing/2014/main" id="{B6000C73-B183-424C-B80E-65CE598CEB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2396" y="145132"/>
            <a:ext cx="1464708" cy="1453610"/>
          </a:xfrm>
          <a:prstGeom prst="rect">
            <a:avLst/>
          </a:prstGeom>
        </p:spPr>
      </p:pic>
    </p:spTree>
    <p:extLst>
      <p:ext uri="{BB962C8B-B14F-4D97-AF65-F5344CB8AC3E}">
        <p14:creationId xmlns:p14="http://schemas.microsoft.com/office/powerpoint/2010/main" val="316502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65C1A-9A48-4702-9780-EE959A4A81CC}"/>
              </a:ext>
            </a:extLst>
          </p:cNvPr>
          <p:cNvSpPr>
            <a:spLocks noGrp="1"/>
          </p:cNvSpPr>
          <p:nvPr>
            <p:ph type="title"/>
          </p:nvPr>
        </p:nvSpPr>
        <p:spPr>
          <a:xfrm>
            <a:off x="443345" y="261216"/>
            <a:ext cx="10515600" cy="1325563"/>
          </a:xfrm>
        </p:spPr>
        <p:txBody>
          <a:bodyPr/>
          <a:lstStyle/>
          <a:p>
            <a:r>
              <a:rPr lang="en-US"/>
              <a:t>Any Questions?</a:t>
            </a:r>
            <a:endParaRPr lang="en-US" dirty="0"/>
          </a:p>
        </p:txBody>
      </p:sp>
      <p:sp>
        <p:nvSpPr>
          <p:cNvPr id="3" name="Content Placeholder 2">
            <a:extLst>
              <a:ext uri="{FF2B5EF4-FFF2-40B4-BE49-F238E27FC236}">
                <a16:creationId xmlns:a16="http://schemas.microsoft.com/office/drawing/2014/main" id="{4E7EDE25-ED67-44CE-879A-3C7C0088BC99}"/>
              </a:ext>
            </a:extLst>
          </p:cNvPr>
          <p:cNvSpPr>
            <a:spLocks noGrp="1"/>
          </p:cNvSpPr>
          <p:nvPr>
            <p:ph idx="1"/>
          </p:nvPr>
        </p:nvSpPr>
        <p:spPr>
          <a:xfrm>
            <a:off x="838200" y="1825625"/>
            <a:ext cx="10515600" cy="1831975"/>
          </a:xfrm>
        </p:spPr>
        <p:txBody>
          <a:bodyPr/>
          <a:lstStyle/>
          <a:p>
            <a:pPr marL="0" indent="0">
              <a:buNone/>
            </a:pPr>
            <a:r>
              <a:rPr lang="en-US"/>
              <a:t>Also visit UNDP’s comprehensive site on Prevention of Sexual Exploitation and Abuse: </a:t>
            </a:r>
          </a:p>
          <a:p>
            <a:pPr marL="0" indent="0">
              <a:buNone/>
            </a:pPr>
            <a:r>
              <a:rPr lang="en-US"/>
              <a:t>	https://intranet.undp.org/unit/ohr/psea/SitePages/Home.aspx</a:t>
            </a:r>
            <a:endParaRPr lang="en-US" dirty="0"/>
          </a:p>
        </p:txBody>
      </p:sp>
      <p:pic>
        <p:nvPicPr>
          <p:cNvPr id="4" name="Picture 3">
            <a:extLst>
              <a:ext uri="{FF2B5EF4-FFF2-40B4-BE49-F238E27FC236}">
                <a16:creationId xmlns:a16="http://schemas.microsoft.com/office/drawing/2014/main" id="{2A4F7A57-3E3D-4EBD-B652-ECD3143B368B}"/>
              </a:ext>
            </a:extLst>
          </p:cNvPr>
          <p:cNvPicPr>
            <a:picLocks noChangeAspect="1"/>
          </p:cNvPicPr>
          <p:nvPr/>
        </p:nvPicPr>
        <p:blipFill>
          <a:blip r:embed="rId3"/>
          <a:stretch>
            <a:fillRect/>
          </a:stretch>
        </p:blipFill>
        <p:spPr>
          <a:xfrm>
            <a:off x="1350818" y="3429000"/>
            <a:ext cx="9206346" cy="3736985"/>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467686D3-ACC2-4D02-BDF9-CBEF236D6E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02396" y="145132"/>
            <a:ext cx="1464708" cy="1453610"/>
          </a:xfrm>
          <a:prstGeom prst="rect">
            <a:avLst/>
          </a:prstGeom>
        </p:spPr>
      </p:pic>
    </p:spTree>
    <p:extLst>
      <p:ext uri="{BB962C8B-B14F-4D97-AF65-F5344CB8AC3E}">
        <p14:creationId xmlns:p14="http://schemas.microsoft.com/office/powerpoint/2010/main" val="18522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DC3E7-DE21-4B8E-AEDD-EA0BE17D311C}"/>
              </a:ext>
            </a:extLst>
          </p:cNvPr>
          <p:cNvSpPr>
            <a:spLocks noGrp="1"/>
          </p:cNvSpPr>
          <p:nvPr>
            <p:ph type="title"/>
          </p:nvPr>
        </p:nvSpPr>
        <p:spPr>
          <a:xfrm>
            <a:off x="457200" y="199772"/>
            <a:ext cx="10515600" cy="1325563"/>
          </a:xfrm>
        </p:spPr>
        <p:txBody>
          <a:bodyPr/>
          <a:lstStyle/>
          <a:p>
            <a:r>
              <a:rPr lang="en-US" dirty="0"/>
              <a:t>(Anonymous) Poll</a:t>
            </a:r>
          </a:p>
        </p:txBody>
      </p:sp>
      <p:sp>
        <p:nvSpPr>
          <p:cNvPr id="3" name="Content Placeholder 2">
            <a:extLst>
              <a:ext uri="{FF2B5EF4-FFF2-40B4-BE49-F238E27FC236}">
                <a16:creationId xmlns:a16="http://schemas.microsoft.com/office/drawing/2014/main" id="{A2F1E1F7-C9CD-4677-9232-8D57DF910F49}"/>
              </a:ext>
            </a:extLst>
          </p:cNvPr>
          <p:cNvSpPr>
            <a:spLocks noGrp="1"/>
          </p:cNvSpPr>
          <p:nvPr>
            <p:ph idx="1"/>
          </p:nvPr>
        </p:nvSpPr>
        <p:spPr>
          <a:xfrm>
            <a:off x="838200" y="1825625"/>
            <a:ext cx="10515600" cy="4351338"/>
          </a:xfrm>
        </p:spPr>
        <p:txBody>
          <a:bodyPr/>
          <a:lstStyle/>
          <a:p>
            <a:pPr marL="0" indent="0">
              <a:buNone/>
            </a:pPr>
            <a:r>
              <a:rPr lang="en-US" sz="3200" dirty="0"/>
              <a:t>What best describes you right now with respect to dealing with SEA and SH issues with our Implementing Partners and Responsible Parties? </a:t>
            </a:r>
          </a:p>
          <a:p>
            <a:pPr marL="914400">
              <a:spcBef>
                <a:spcPts val="2400"/>
              </a:spcBef>
              <a:buFont typeface="Courier New" panose="02070309020205020404" pitchFamily="49" charset="0"/>
              <a:buChar char="o"/>
            </a:pPr>
            <a:r>
              <a:rPr lang="en-US" sz="2200" dirty="0"/>
              <a:t>umm… what is SEA and SH?</a:t>
            </a:r>
          </a:p>
          <a:p>
            <a:pPr marL="914400">
              <a:buFont typeface="Courier New" panose="02070309020205020404" pitchFamily="49" charset="0"/>
              <a:buChar char="o"/>
            </a:pPr>
            <a:r>
              <a:rPr lang="en-US" sz="2200" dirty="0"/>
              <a:t>I have heard about SEA and SH but don’t know what I am supposed to do about it.</a:t>
            </a:r>
          </a:p>
          <a:p>
            <a:pPr marL="914400">
              <a:buFont typeface="Courier New" panose="02070309020205020404" pitchFamily="49" charset="0"/>
              <a:buChar char="o"/>
            </a:pPr>
            <a:r>
              <a:rPr lang="en-US" sz="2200" dirty="0"/>
              <a:t>I know a bit about SEA and SH as it relates to UNDP staff, but don’t know what it means for our project’s implementing partners and responsible parties.</a:t>
            </a:r>
          </a:p>
          <a:p>
            <a:pPr marL="914400">
              <a:buFont typeface="Courier New" panose="02070309020205020404" pitchFamily="49" charset="0"/>
              <a:buChar char="o"/>
            </a:pPr>
            <a:r>
              <a:rPr lang="en-US" sz="2200" dirty="0"/>
              <a:t>I am very familiar with this issue and what I need to do about it and am just looking for a comprehensive brush up.</a:t>
            </a:r>
          </a:p>
          <a:p>
            <a:pPr marL="1082675">
              <a:buFont typeface="Courier New" panose="02070309020205020404" pitchFamily="49" charset="0"/>
              <a:buChar char="o"/>
            </a:pPr>
            <a:endParaRPr lang="en-US" sz="3200" dirty="0"/>
          </a:p>
          <a:p>
            <a:pPr marL="0" indent="0">
              <a:buNone/>
            </a:pPr>
            <a:endParaRPr lang="en-US" dirty="0"/>
          </a:p>
          <a:p>
            <a:pPr marL="0" indent="0">
              <a:buNone/>
            </a:pPr>
            <a:endParaRPr lang="en-US" dirty="0"/>
          </a:p>
        </p:txBody>
      </p:sp>
      <p:pic>
        <p:nvPicPr>
          <p:cNvPr id="4" name="Picture 3" descr="A picture containing text&#10;&#10;Description automatically generated">
            <a:extLst>
              <a:ext uri="{FF2B5EF4-FFF2-40B4-BE49-F238E27FC236}">
                <a16:creationId xmlns:a16="http://schemas.microsoft.com/office/drawing/2014/main" id="{3F29BEB1-38EB-44D6-93CA-318BC04D1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8217" y="199772"/>
            <a:ext cx="1464708" cy="1453610"/>
          </a:xfrm>
          <a:prstGeom prst="rect">
            <a:avLst/>
          </a:prstGeom>
        </p:spPr>
      </p:pic>
    </p:spTree>
    <p:extLst>
      <p:ext uri="{BB962C8B-B14F-4D97-AF65-F5344CB8AC3E}">
        <p14:creationId xmlns:p14="http://schemas.microsoft.com/office/powerpoint/2010/main" val="6902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A84B152-3496-4C52-AF08-97AFFC09D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FF597BF3-79DE-466C-BD51-20E6843EB354}"/>
              </a:ext>
            </a:extLst>
          </p:cNvPr>
          <p:cNvSpPr>
            <a:spLocks noGrp="1"/>
          </p:cNvSpPr>
          <p:nvPr>
            <p:ph type="title"/>
          </p:nvPr>
        </p:nvSpPr>
        <p:spPr>
          <a:xfrm>
            <a:off x="311422" y="57731"/>
            <a:ext cx="5393360" cy="1325563"/>
          </a:xfrm>
        </p:spPr>
        <p:txBody>
          <a:bodyPr>
            <a:normAutofit/>
          </a:bodyPr>
          <a:lstStyle/>
          <a:p>
            <a:r>
              <a:rPr lang="en-US" dirty="0"/>
              <a:t>Webinar Agenda</a:t>
            </a:r>
          </a:p>
        </p:txBody>
      </p:sp>
      <p:sp>
        <p:nvSpPr>
          <p:cNvPr id="11" name="Freeform: Shape 10">
            <a:extLst>
              <a:ext uri="{FF2B5EF4-FFF2-40B4-BE49-F238E27FC236}">
                <a16:creationId xmlns:a16="http://schemas.microsoft.com/office/drawing/2014/main" id="{6B2ADB95-0FA3-4BD7-A8AC-89D014A8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E38A955-4A68-434A-A0DC-3B7433F0BE3C}"/>
              </a:ext>
            </a:extLst>
          </p:cNvPr>
          <p:cNvSpPr>
            <a:spLocks noGrp="1"/>
          </p:cNvSpPr>
          <p:nvPr>
            <p:ph idx="1"/>
          </p:nvPr>
        </p:nvSpPr>
        <p:spPr>
          <a:xfrm>
            <a:off x="443526" y="1676987"/>
            <a:ext cx="5589128" cy="4912151"/>
          </a:xfrm>
        </p:spPr>
        <p:txBody>
          <a:bodyPr>
            <a:normAutofit fontScale="92500"/>
          </a:bodyPr>
          <a:lstStyle/>
          <a:p>
            <a:pPr marL="0" indent="0">
              <a:buNone/>
            </a:pPr>
            <a:r>
              <a:rPr lang="en-US" dirty="0"/>
              <a:t>5-6 	 What is SEA and SH?</a:t>
            </a:r>
          </a:p>
          <a:p>
            <a:pPr marL="1030288" indent="-1030288">
              <a:buNone/>
            </a:pPr>
            <a:r>
              <a:rPr lang="en-US" dirty="0"/>
              <a:t>7-8 	Implementing Partners &amp; Capacities</a:t>
            </a:r>
          </a:p>
          <a:p>
            <a:pPr marL="1030288" indent="-1030288">
              <a:buNone/>
            </a:pPr>
            <a:r>
              <a:rPr lang="en-US" dirty="0"/>
              <a:t>9-13 	Legal Framework to Uphold SEA &amp; SH Responsibilities</a:t>
            </a:r>
          </a:p>
          <a:p>
            <a:pPr marL="1030288" indent="-1030288">
              <a:buNone/>
            </a:pPr>
            <a:r>
              <a:rPr lang="en-US" dirty="0"/>
              <a:t>14-17	Our Responsibilities vis-à-vis IPs</a:t>
            </a:r>
          </a:p>
          <a:p>
            <a:pPr marL="1030288" indent="-1030288">
              <a:buNone/>
            </a:pPr>
            <a:r>
              <a:rPr lang="en-US" dirty="0"/>
              <a:t>18-21	Monitoring as Part of Risk Management &amp; SES</a:t>
            </a:r>
          </a:p>
          <a:p>
            <a:pPr marL="1030288" indent="-1030288">
              <a:buNone/>
            </a:pPr>
            <a:r>
              <a:rPr lang="en-US" dirty="0"/>
              <a:t>22-24	Complaint Mechanisms &amp; Resources</a:t>
            </a:r>
          </a:p>
          <a:p>
            <a:pPr marL="1030288" indent="-1030288">
              <a:buNone/>
            </a:pPr>
            <a:r>
              <a:rPr lang="en-US" dirty="0"/>
              <a:t>25-28	Case Studies</a:t>
            </a:r>
          </a:p>
          <a:p>
            <a:pPr marL="1030288" indent="-1030288">
              <a:buNone/>
            </a:pPr>
            <a:endParaRPr lang="en-US" dirty="0"/>
          </a:p>
        </p:txBody>
      </p:sp>
      <p:sp>
        <p:nvSpPr>
          <p:cNvPr id="13" name="Oval 12">
            <a:extLst>
              <a:ext uri="{FF2B5EF4-FFF2-40B4-BE49-F238E27FC236}">
                <a16:creationId xmlns:a16="http://schemas.microsoft.com/office/drawing/2014/main" id="{C924DBCE-E731-4B22-8181-A39C1D862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CBF9756-6AC8-4C65-84DF-56FBFFA1D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text&#10;&#10;Description automatically generated">
            <a:extLst>
              <a:ext uri="{FF2B5EF4-FFF2-40B4-BE49-F238E27FC236}">
                <a16:creationId xmlns:a16="http://schemas.microsoft.com/office/drawing/2014/main" id="{2C16C222-C11C-4610-BDFC-B4BF29A438BE}"/>
              </a:ext>
            </a:extLst>
          </p:cNvPr>
          <p:cNvPicPr>
            <a:picLocks noChangeAspect="1"/>
          </p:cNvPicPr>
          <p:nvPr/>
        </p:nvPicPr>
        <p:blipFill rotWithShape="1">
          <a:blip r:embed="rId3">
            <a:extLst>
              <a:ext uri="{28A0092B-C50C-407E-A947-70E740481C1C}">
                <a14:useLocalDpi xmlns:a14="http://schemas.microsoft.com/office/drawing/2010/main" val="0"/>
              </a:ext>
            </a:extLst>
          </a:blip>
          <a:srcRect r="754" b="-3"/>
          <a:stretch/>
        </p:blipFill>
        <p:spPr>
          <a:xfrm>
            <a:off x="7751975" y="1075239"/>
            <a:ext cx="4128603" cy="4128603"/>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7" name="Freeform: Shape 16">
            <a:extLst>
              <a:ext uri="{FF2B5EF4-FFF2-40B4-BE49-F238E27FC236}">
                <a16:creationId xmlns:a16="http://schemas.microsoft.com/office/drawing/2014/main" id="{2D385988-EAAF-4C27-AF8A-2BFBECAF3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9" name="Straight Connector 18">
            <a:extLst>
              <a:ext uri="{FF2B5EF4-FFF2-40B4-BE49-F238E27FC236}">
                <a16:creationId xmlns:a16="http://schemas.microsoft.com/office/drawing/2014/main" id="{43621FD4-D14D-45D5-9A57-9A2DE5EA59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B621D332-7329-4994-8836-C429A51B7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2D20F754-35A9-4508-BE3C-C59996D14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402003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5FCD211-7CA8-4666-89CD-A4D5846D4178}"/>
              </a:ext>
            </a:extLst>
          </p:cNvPr>
          <p:cNvSpPr>
            <a:spLocks noGrp="1"/>
          </p:cNvSpPr>
          <p:nvPr>
            <p:ph type="title"/>
          </p:nvPr>
        </p:nvSpPr>
        <p:spPr>
          <a:xfrm>
            <a:off x="219075" y="155575"/>
            <a:ext cx="10515600" cy="1325563"/>
          </a:xfrm>
        </p:spPr>
        <p:txBody>
          <a:bodyPr/>
          <a:lstStyle/>
          <a:p>
            <a:r>
              <a:rPr lang="en-US"/>
              <a:t>What is Sexual Exploitation &amp; Abuse (SEA)?</a:t>
            </a:r>
            <a:endParaRPr lang="en-US" dirty="0"/>
          </a:p>
        </p:txBody>
      </p:sp>
      <p:sp>
        <p:nvSpPr>
          <p:cNvPr id="5" name="Content Placeholder 2">
            <a:extLst>
              <a:ext uri="{FF2B5EF4-FFF2-40B4-BE49-F238E27FC236}">
                <a16:creationId xmlns:a16="http://schemas.microsoft.com/office/drawing/2014/main" id="{483AB397-C615-4DF0-9B5C-1F700A22A57B}"/>
              </a:ext>
            </a:extLst>
          </p:cNvPr>
          <p:cNvSpPr>
            <a:spLocks noGrp="1"/>
          </p:cNvSpPr>
          <p:nvPr>
            <p:ph idx="1"/>
          </p:nvPr>
        </p:nvSpPr>
        <p:spPr>
          <a:xfrm>
            <a:off x="466725" y="1844675"/>
            <a:ext cx="10515600" cy="4351338"/>
          </a:xfrm>
        </p:spPr>
        <p:txBody>
          <a:bodyPr>
            <a:normAutofit/>
          </a:bodyPr>
          <a:lstStyle/>
          <a:p>
            <a:pPr marL="114300" lvl="1" indent="0">
              <a:buNone/>
            </a:pPr>
            <a:r>
              <a:rPr lang="en-US" dirty="0"/>
              <a:t>ST/SGB/2003/13 - </a:t>
            </a:r>
            <a:r>
              <a:rPr lang="en-US" b="1" dirty="0"/>
              <a:t>“Special measures for protection from sexual exploitation and sexual abuse” stipulates that: </a:t>
            </a:r>
          </a:p>
          <a:p>
            <a:pPr marL="685800" lvl="2" indent="-342900" algn="just">
              <a:buAutoNum type="arabicPeriod"/>
            </a:pPr>
            <a:r>
              <a:rPr lang="en-GB" sz="2400" dirty="0"/>
              <a:t>SEA constitutes </a:t>
            </a:r>
            <a:r>
              <a:rPr lang="en-GB" sz="2400" b="1" dirty="0"/>
              <a:t>acts of serious misconduct</a:t>
            </a:r>
            <a:r>
              <a:rPr lang="en-GB" sz="2400" dirty="0"/>
              <a:t> and are grounds for termination of employment.</a:t>
            </a:r>
          </a:p>
          <a:p>
            <a:pPr marL="685800" lvl="2" indent="-342900" algn="just">
              <a:buAutoNum type="arabicPeriod"/>
            </a:pPr>
            <a:r>
              <a:rPr lang="en-GB" sz="2400" b="1" dirty="0"/>
              <a:t>Sexual activity with children</a:t>
            </a:r>
            <a:r>
              <a:rPr lang="en-GB" sz="2400" dirty="0"/>
              <a:t> (persons under the age of 18) </a:t>
            </a:r>
            <a:r>
              <a:rPr lang="en-GB" sz="2400" b="1" dirty="0"/>
              <a:t>is prohibited.</a:t>
            </a:r>
            <a:endParaRPr lang="en-US" sz="2400" dirty="0"/>
          </a:p>
          <a:p>
            <a:pPr marL="685800" lvl="2" indent="-342900" algn="just">
              <a:buAutoNum type="arabicPeriod"/>
            </a:pPr>
            <a:r>
              <a:rPr lang="en-GB" sz="2400" b="1" dirty="0"/>
              <a:t>Exchange</a:t>
            </a:r>
            <a:r>
              <a:rPr lang="en-GB" sz="2400" dirty="0"/>
              <a:t> of money, employment, goods or services </a:t>
            </a:r>
            <a:r>
              <a:rPr lang="en-GB" sz="2400" b="1" dirty="0"/>
              <a:t>for sex is prohibited.</a:t>
            </a:r>
          </a:p>
          <a:p>
            <a:pPr marL="685800" lvl="2" indent="-342900" algn="just">
              <a:buAutoNum type="arabicPeriod"/>
            </a:pPr>
            <a:r>
              <a:rPr lang="en-GB" sz="2400" b="1" dirty="0"/>
              <a:t>Sexual relationships</a:t>
            </a:r>
            <a:r>
              <a:rPr lang="en-GB" sz="2400" dirty="0"/>
              <a:t> between UNSP personnel and beneficiaries </a:t>
            </a:r>
            <a:r>
              <a:rPr lang="en-GB" sz="2400" b="1" dirty="0"/>
              <a:t>are strongly discouraged. </a:t>
            </a:r>
          </a:p>
          <a:p>
            <a:pPr marL="685800" lvl="2" indent="-342900" algn="just">
              <a:buAutoNum type="arabicPeriod"/>
            </a:pPr>
            <a:r>
              <a:rPr lang="en-GB" sz="2400" dirty="0"/>
              <a:t>Personnel </a:t>
            </a:r>
            <a:r>
              <a:rPr lang="en-GB" sz="2400" b="1" dirty="0"/>
              <a:t>must report concerns regarding SEA</a:t>
            </a:r>
            <a:r>
              <a:rPr lang="en-GB" sz="2400" dirty="0"/>
              <a:t> by fellow workers. </a:t>
            </a:r>
          </a:p>
          <a:p>
            <a:pPr marL="685800" lvl="2" indent="-342900" algn="just">
              <a:buAutoNum type="arabicPeriod"/>
            </a:pPr>
            <a:r>
              <a:rPr lang="en-GB" sz="2400" dirty="0"/>
              <a:t>UNDP personnel, especially those in leadership positions, are obliged to </a:t>
            </a:r>
            <a:r>
              <a:rPr lang="en-GB" sz="2400" b="1" dirty="0"/>
              <a:t>create and maintain an environment that prevents and protects against SEA.</a:t>
            </a:r>
            <a:endParaRPr lang="en-US" sz="2400" dirty="0"/>
          </a:p>
        </p:txBody>
      </p:sp>
      <p:pic>
        <p:nvPicPr>
          <p:cNvPr id="6" name="Picture 5" descr="A picture containing text&#10;&#10;Description automatically generated">
            <a:extLst>
              <a:ext uri="{FF2B5EF4-FFF2-40B4-BE49-F238E27FC236}">
                <a16:creationId xmlns:a16="http://schemas.microsoft.com/office/drawing/2014/main" id="{ACA71189-0E08-4988-AF38-3C48F19011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8217" y="199772"/>
            <a:ext cx="1464708" cy="1453610"/>
          </a:xfrm>
          <a:prstGeom prst="rect">
            <a:avLst/>
          </a:prstGeom>
        </p:spPr>
      </p:pic>
    </p:spTree>
    <p:extLst>
      <p:ext uri="{BB962C8B-B14F-4D97-AF65-F5344CB8AC3E}">
        <p14:creationId xmlns:p14="http://schemas.microsoft.com/office/powerpoint/2010/main" val="254514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7937F4E-16AB-469F-8C20-27CD68ED23FD}"/>
              </a:ext>
            </a:extLst>
          </p:cNvPr>
          <p:cNvSpPr txBox="1">
            <a:spLocks/>
          </p:cNvSpPr>
          <p:nvPr/>
        </p:nvSpPr>
        <p:spPr>
          <a:xfrm>
            <a:off x="175446" y="122739"/>
            <a:ext cx="8855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What is Sexual Harassment (SH)?</a:t>
            </a:r>
          </a:p>
        </p:txBody>
      </p:sp>
      <p:sp>
        <p:nvSpPr>
          <p:cNvPr id="5" name="Content Placeholder 2">
            <a:extLst>
              <a:ext uri="{FF2B5EF4-FFF2-40B4-BE49-F238E27FC236}">
                <a16:creationId xmlns:a16="http://schemas.microsoft.com/office/drawing/2014/main" id="{9A9E0A92-2532-4438-B89C-52D0A48F59D2}"/>
              </a:ext>
            </a:extLst>
          </p:cNvPr>
          <p:cNvSpPr>
            <a:spLocks noGrp="1"/>
          </p:cNvSpPr>
          <p:nvPr>
            <p:ph idx="1"/>
          </p:nvPr>
        </p:nvSpPr>
        <p:spPr>
          <a:xfrm>
            <a:off x="657225" y="1653382"/>
            <a:ext cx="10820400" cy="5200147"/>
          </a:xfrm>
        </p:spPr>
        <p:txBody>
          <a:bodyPr anchor="ctr">
            <a:normAutofit/>
          </a:bodyPr>
          <a:lstStyle/>
          <a:p>
            <a:pPr marL="0" indent="0">
              <a:buNone/>
            </a:pPr>
            <a:endParaRPr lang="en-US" sz="1500" b="1" dirty="0"/>
          </a:p>
          <a:p>
            <a:pPr marL="0" indent="0">
              <a:buNone/>
            </a:pPr>
            <a:r>
              <a:rPr lang="en-US" sz="2600" b="1" dirty="0"/>
              <a:t>Sexual harassment </a:t>
            </a:r>
            <a:r>
              <a:rPr lang="en-US" sz="2600" dirty="0"/>
              <a:t>is: </a:t>
            </a:r>
          </a:p>
          <a:p>
            <a:pPr lvl="1"/>
            <a:r>
              <a:rPr lang="en-US" sz="2600" dirty="0"/>
              <a:t>Any unwelcome sexual advance </a:t>
            </a:r>
          </a:p>
          <a:p>
            <a:pPr lvl="1"/>
            <a:r>
              <a:rPr lang="en-US" sz="2600" dirty="0"/>
              <a:t>Request for sexual favor</a:t>
            </a:r>
          </a:p>
          <a:p>
            <a:pPr lvl="1"/>
            <a:r>
              <a:rPr lang="en-US" sz="2600" dirty="0"/>
              <a:t>Verbal or physical conduct or gesture of a sexual nature  </a:t>
            </a:r>
          </a:p>
          <a:p>
            <a:pPr lvl="1"/>
            <a:r>
              <a:rPr lang="en-US" sz="2600" dirty="0"/>
              <a:t>Any other behavior of a sexual nature (including pornography, sexually-colored remarks, etc.) </a:t>
            </a:r>
          </a:p>
          <a:p>
            <a:pPr marL="342900" lvl="1" indent="0">
              <a:buNone/>
            </a:pPr>
            <a:endParaRPr lang="en-US" sz="2600" dirty="0"/>
          </a:p>
          <a:p>
            <a:pPr marL="342900" lvl="1" indent="0">
              <a:buNone/>
            </a:pPr>
            <a:r>
              <a:rPr lang="en-US" sz="2600" b="1" dirty="0"/>
              <a:t>that has or that might reasonably be expected or be perceived to cause offense or humiliation to another</a:t>
            </a:r>
            <a:r>
              <a:rPr lang="en-US" sz="2600" dirty="0"/>
              <a:t>.</a:t>
            </a:r>
          </a:p>
          <a:p>
            <a:pPr marL="0" indent="0">
              <a:buNone/>
            </a:pPr>
            <a:endParaRPr lang="en-US" sz="2600" b="1" dirty="0"/>
          </a:p>
          <a:p>
            <a:pPr marL="0" indent="0">
              <a:buNone/>
            </a:pPr>
            <a:r>
              <a:rPr lang="en-US" sz="2600" b="1" dirty="0"/>
              <a:t>Remember: It’s about impact, not always about intent!</a:t>
            </a:r>
            <a:endParaRPr lang="en-US" sz="2600" dirty="0"/>
          </a:p>
          <a:p>
            <a:pPr lvl="2">
              <a:buFont typeface="Wingdings" panose="05000000000000000000" pitchFamily="2" charset="2"/>
              <a:buChar char="Ø"/>
            </a:pPr>
            <a:endParaRPr lang="en-US" sz="1500" dirty="0"/>
          </a:p>
          <a:p>
            <a:pPr lvl="1"/>
            <a:endParaRPr lang="en-US" sz="1500" b="1" dirty="0"/>
          </a:p>
          <a:p>
            <a:pPr marL="0" indent="0">
              <a:buNone/>
            </a:pPr>
            <a:endParaRPr lang="en-US" sz="1500" b="1" dirty="0">
              <a:latin typeface="Arial" panose="020B0604020202020204" pitchFamily="34" charset="0"/>
              <a:cs typeface="Arial" panose="020B0604020202020204" pitchFamily="34" charset="0"/>
            </a:endParaRPr>
          </a:p>
        </p:txBody>
      </p:sp>
      <p:pic>
        <p:nvPicPr>
          <p:cNvPr id="6" name="Picture 5" descr="A picture containing text&#10;&#10;Description automatically generated">
            <a:extLst>
              <a:ext uri="{FF2B5EF4-FFF2-40B4-BE49-F238E27FC236}">
                <a16:creationId xmlns:a16="http://schemas.microsoft.com/office/drawing/2014/main" id="{0BD7F0C1-933C-405E-A7F6-BE7D506EAD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8217" y="199772"/>
            <a:ext cx="1464708" cy="1453610"/>
          </a:xfrm>
          <a:prstGeom prst="rect">
            <a:avLst/>
          </a:prstGeom>
        </p:spPr>
      </p:pic>
    </p:spTree>
    <p:extLst>
      <p:ext uri="{BB962C8B-B14F-4D97-AF65-F5344CB8AC3E}">
        <p14:creationId xmlns:p14="http://schemas.microsoft.com/office/powerpoint/2010/main" val="300957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37732-1CFF-4E41-88C8-226B9D04FC81}"/>
              </a:ext>
            </a:extLst>
          </p:cNvPr>
          <p:cNvSpPr>
            <a:spLocks noGrp="1"/>
          </p:cNvSpPr>
          <p:nvPr>
            <p:ph type="title"/>
          </p:nvPr>
        </p:nvSpPr>
        <p:spPr>
          <a:xfrm>
            <a:off x="167432" y="62572"/>
            <a:ext cx="10515600" cy="1325563"/>
          </a:xfrm>
        </p:spPr>
        <p:txBody>
          <a:bodyPr/>
          <a:lstStyle/>
          <a:p>
            <a:r>
              <a:rPr lang="en-US" dirty="0"/>
              <a:t>Who Are Our Implementing Partners?</a:t>
            </a:r>
          </a:p>
        </p:txBody>
      </p:sp>
      <p:sp>
        <p:nvSpPr>
          <p:cNvPr id="6" name="Rectangle 10">
            <a:extLst>
              <a:ext uri="{FF2B5EF4-FFF2-40B4-BE49-F238E27FC236}">
                <a16:creationId xmlns:a16="http://schemas.microsoft.com/office/drawing/2014/main" id="{E0C259EF-27DF-4B67-98C0-A1389675507F}"/>
              </a:ext>
            </a:extLst>
          </p:cNvPr>
          <p:cNvSpPr>
            <a:spLocks noChangeArrowheads="1"/>
          </p:cNvSpPr>
          <p:nvPr/>
        </p:nvSpPr>
        <p:spPr bwMode="auto">
          <a:xfrm>
            <a:off x="2224211" y="2820996"/>
            <a:ext cx="3807516" cy="1188579"/>
          </a:xfrm>
          <a:prstGeom prst="rect">
            <a:avLst/>
          </a:prstGeom>
          <a:solidFill>
            <a:srgbClr val="FFC000"/>
          </a:solidFill>
          <a:ln w="12700" cap="sq">
            <a:solidFill>
              <a:schemeClr val="accent2"/>
            </a:solidFill>
            <a:miter lim="800000"/>
            <a:headEnd type="none" w="sm" len="sm"/>
            <a:tailEnd type="none" w="sm" len="sm"/>
          </a:ln>
        </p:spPr>
        <p:txBody>
          <a:bodyPr wrap="none" anchor="ctr"/>
          <a:lstStyle/>
          <a:p>
            <a:endParaRPr lang="en-US" sz="1600" b="1" dirty="0">
              <a:solidFill>
                <a:srgbClr val="000000"/>
              </a:solidFill>
              <a:latin typeface="Arial" pitchFamily="34" charset="0"/>
            </a:endParaRPr>
          </a:p>
          <a:p>
            <a:r>
              <a:rPr lang="en-US" sz="1600" b="1" dirty="0">
                <a:solidFill>
                  <a:srgbClr val="000000"/>
                </a:solidFill>
                <a:latin typeface="Arial" pitchFamily="34" charset="0"/>
              </a:rPr>
              <a:t>Implementation by </a:t>
            </a:r>
          </a:p>
          <a:p>
            <a:r>
              <a:rPr lang="en-US" sz="1600" b="1" dirty="0">
                <a:solidFill>
                  <a:srgbClr val="000000"/>
                </a:solidFill>
                <a:latin typeface="Arial" pitchFamily="34" charset="0"/>
              </a:rPr>
              <a:t>Implementing Partner</a:t>
            </a:r>
            <a:br>
              <a:rPr lang="en-US" sz="1600" b="1" dirty="0">
                <a:solidFill>
                  <a:srgbClr val="000000"/>
                </a:solidFill>
                <a:latin typeface="Arial" pitchFamily="34" charset="0"/>
              </a:rPr>
            </a:br>
            <a:r>
              <a:rPr lang="en-US" sz="1600" b="1" dirty="0">
                <a:solidFill>
                  <a:srgbClr val="000000"/>
                </a:solidFill>
                <a:latin typeface="Arial" pitchFamily="34" charset="0"/>
              </a:rPr>
              <a:t>(</a:t>
            </a:r>
            <a:r>
              <a:rPr lang="en-US" sz="1400" b="1" i="1" dirty="0">
                <a:solidFill>
                  <a:srgbClr val="000000"/>
                </a:solidFill>
              </a:rPr>
              <a:t>Management and delivery of outputs)</a:t>
            </a:r>
          </a:p>
          <a:p>
            <a:endParaRPr lang="en-US" sz="1400" b="1" dirty="0">
              <a:solidFill>
                <a:srgbClr val="000000"/>
              </a:solidFill>
              <a:latin typeface="Arial" pitchFamily="34" charset="0"/>
            </a:endParaRPr>
          </a:p>
        </p:txBody>
      </p:sp>
      <p:sp>
        <p:nvSpPr>
          <p:cNvPr id="7" name="Rectangle 13">
            <a:extLst>
              <a:ext uri="{FF2B5EF4-FFF2-40B4-BE49-F238E27FC236}">
                <a16:creationId xmlns:a16="http://schemas.microsoft.com/office/drawing/2014/main" id="{5B73D552-3133-40C4-9594-0A3FC95B9C74}"/>
              </a:ext>
            </a:extLst>
          </p:cNvPr>
          <p:cNvSpPr>
            <a:spLocks noChangeArrowheads="1"/>
          </p:cNvSpPr>
          <p:nvPr/>
        </p:nvSpPr>
        <p:spPr bwMode="auto">
          <a:xfrm>
            <a:off x="987263" y="1743478"/>
            <a:ext cx="8318792" cy="400110"/>
          </a:xfrm>
          <a:prstGeom prst="rect">
            <a:avLst/>
          </a:prstGeom>
          <a:noFill/>
          <a:ln w="9525">
            <a:noFill/>
            <a:miter lim="800000"/>
            <a:headEnd/>
            <a:tailEnd/>
          </a:ln>
        </p:spPr>
        <p:txBody>
          <a:bodyPr wrap="square">
            <a:spAutoFit/>
          </a:bodyPr>
          <a:lstStyle/>
          <a:p>
            <a:pPr algn="ctr" eaLnBrk="0" hangingPunct="0"/>
            <a:r>
              <a:rPr lang="en-US" sz="2000" b="1" i="1" dirty="0">
                <a:solidFill>
                  <a:srgbClr val="3333CC"/>
                </a:solidFill>
                <a:latin typeface="Tahoma" pitchFamily="34" charset="0"/>
              </a:rPr>
              <a:t>Implementing Partners Implement UNDP Projects</a:t>
            </a:r>
          </a:p>
        </p:txBody>
      </p:sp>
      <p:sp>
        <p:nvSpPr>
          <p:cNvPr id="8" name="Rectangle 16">
            <a:extLst>
              <a:ext uri="{FF2B5EF4-FFF2-40B4-BE49-F238E27FC236}">
                <a16:creationId xmlns:a16="http://schemas.microsoft.com/office/drawing/2014/main" id="{810A354C-5BE2-4D54-8F88-634E99D6BC00}"/>
              </a:ext>
            </a:extLst>
          </p:cNvPr>
          <p:cNvSpPr>
            <a:spLocks noChangeArrowheads="1"/>
          </p:cNvSpPr>
          <p:nvPr/>
        </p:nvSpPr>
        <p:spPr bwMode="auto">
          <a:xfrm>
            <a:off x="6247968" y="2842020"/>
            <a:ext cx="1311578" cy="307777"/>
          </a:xfrm>
          <a:prstGeom prst="rect">
            <a:avLst/>
          </a:prstGeom>
          <a:noFill/>
          <a:ln w="9525">
            <a:noFill/>
            <a:miter lim="800000"/>
            <a:headEnd/>
            <a:tailEnd/>
          </a:ln>
        </p:spPr>
        <p:txBody>
          <a:bodyPr wrap="none">
            <a:spAutoFit/>
          </a:bodyPr>
          <a:lstStyle/>
          <a:p>
            <a:pPr eaLnBrk="0" hangingPunct="0">
              <a:spcBef>
                <a:spcPts val="600"/>
              </a:spcBef>
            </a:pPr>
            <a:r>
              <a:rPr lang="en-US" sz="1400" b="1" i="1" dirty="0">
                <a:solidFill>
                  <a:srgbClr val="000000"/>
                </a:solidFill>
                <a:latin typeface="Tahoma" pitchFamily="34" charset="0"/>
              </a:rPr>
              <a:t>NIM vs. DIM</a:t>
            </a:r>
          </a:p>
        </p:txBody>
      </p:sp>
      <p:sp>
        <p:nvSpPr>
          <p:cNvPr id="9" name="Rectangle 17">
            <a:extLst>
              <a:ext uri="{FF2B5EF4-FFF2-40B4-BE49-F238E27FC236}">
                <a16:creationId xmlns:a16="http://schemas.microsoft.com/office/drawing/2014/main" id="{C04A9DD5-E739-45C3-B95E-1EEB3F3A4AC3}"/>
              </a:ext>
            </a:extLst>
          </p:cNvPr>
          <p:cNvSpPr>
            <a:spLocks noChangeArrowheads="1"/>
          </p:cNvSpPr>
          <p:nvPr/>
        </p:nvSpPr>
        <p:spPr bwMode="auto">
          <a:xfrm>
            <a:off x="914522" y="4791903"/>
            <a:ext cx="2117235" cy="866707"/>
          </a:xfrm>
          <a:prstGeom prst="rect">
            <a:avLst/>
          </a:prstGeom>
          <a:solidFill>
            <a:srgbClr val="FFFF00"/>
          </a:solidFill>
          <a:ln w="12700" cap="sq">
            <a:solidFill>
              <a:schemeClr val="accent2"/>
            </a:solidFill>
            <a:miter lim="800000"/>
            <a:headEnd type="none" w="sm" len="sm"/>
            <a:tailEnd type="none" w="sm" len="sm"/>
          </a:ln>
        </p:spPr>
        <p:txBody>
          <a:bodyPr wrap="none" anchor="ctr"/>
          <a:lstStyle/>
          <a:p>
            <a:r>
              <a:rPr lang="en-US" sz="1600" b="1" dirty="0">
                <a:solidFill>
                  <a:srgbClr val="000000"/>
                </a:solidFill>
                <a:latin typeface="Arial" pitchFamily="34" charset="0"/>
              </a:rPr>
              <a:t>Contractual</a:t>
            </a:r>
          </a:p>
          <a:p>
            <a:r>
              <a:rPr lang="en-US" sz="1600" b="1" i="1" dirty="0">
                <a:solidFill>
                  <a:srgbClr val="000000"/>
                </a:solidFill>
              </a:rPr>
              <a:t>(Procurement of </a:t>
            </a:r>
          </a:p>
          <a:p>
            <a:r>
              <a:rPr lang="en-US" sz="1600" b="1" i="1" dirty="0">
                <a:solidFill>
                  <a:srgbClr val="000000"/>
                </a:solidFill>
              </a:rPr>
              <a:t>goods and services)</a:t>
            </a:r>
          </a:p>
        </p:txBody>
      </p:sp>
      <p:cxnSp>
        <p:nvCxnSpPr>
          <p:cNvPr id="10" name="Straight Connector 9">
            <a:extLst>
              <a:ext uri="{FF2B5EF4-FFF2-40B4-BE49-F238E27FC236}">
                <a16:creationId xmlns:a16="http://schemas.microsoft.com/office/drawing/2014/main" id="{CA7F3D53-6795-4F62-95DD-0E5003F18170}"/>
              </a:ext>
            </a:extLst>
          </p:cNvPr>
          <p:cNvCxnSpPr>
            <a:cxnSpLocks/>
            <a:endCxn id="9" idx="0"/>
          </p:cNvCxnSpPr>
          <p:nvPr/>
        </p:nvCxnSpPr>
        <p:spPr bwMode="auto">
          <a:xfrm flipH="1">
            <a:off x="1973140" y="4017171"/>
            <a:ext cx="1293664" cy="774732"/>
          </a:xfrm>
          <a:prstGeom prst="line">
            <a:avLst/>
          </a:prstGeom>
          <a:solidFill>
            <a:srgbClr val="CC3300"/>
          </a:solidFill>
          <a:ln w="9525" cap="flat" cmpd="sng" algn="ctr">
            <a:solidFill>
              <a:schemeClr val="tx1"/>
            </a:solidFill>
            <a:prstDash val="solid"/>
            <a:round/>
            <a:headEnd type="none" w="med" len="med"/>
            <a:tailEnd type="none" w="med" len="med"/>
          </a:ln>
          <a:effectLst/>
        </p:spPr>
      </p:cxnSp>
      <p:sp>
        <p:nvSpPr>
          <p:cNvPr id="11" name="Rectangle 17">
            <a:extLst>
              <a:ext uri="{FF2B5EF4-FFF2-40B4-BE49-F238E27FC236}">
                <a16:creationId xmlns:a16="http://schemas.microsoft.com/office/drawing/2014/main" id="{08F5CE08-45A9-4173-8C63-3EB2E8DFE424}"/>
              </a:ext>
            </a:extLst>
          </p:cNvPr>
          <p:cNvSpPr>
            <a:spLocks noChangeArrowheads="1"/>
          </p:cNvSpPr>
          <p:nvPr/>
        </p:nvSpPr>
        <p:spPr bwMode="auto">
          <a:xfrm>
            <a:off x="3266804" y="4802986"/>
            <a:ext cx="2117235" cy="855624"/>
          </a:xfrm>
          <a:prstGeom prst="rect">
            <a:avLst/>
          </a:prstGeom>
          <a:solidFill>
            <a:srgbClr val="FFFF00"/>
          </a:solidFill>
          <a:ln w="12700" cap="sq">
            <a:solidFill>
              <a:schemeClr val="accent2"/>
            </a:solidFill>
            <a:miter lim="800000"/>
            <a:headEnd type="none" w="sm" len="sm"/>
            <a:tailEnd type="none" w="sm" len="sm"/>
          </a:ln>
        </p:spPr>
        <p:txBody>
          <a:bodyPr wrap="none" anchor="ctr"/>
          <a:lstStyle/>
          <a:p>
            <a:r>
              <a:rPr lang="en-US" sz="1600" b="1" dirty="0">
                <a:solidFill>
                  <a:srgbClr val="000000"/>
                </a:solidFill>
                <a:latin typeface="Arial" pitchFamily="34" charset="0"/>
              </a:rPr>
              <a:t>Delegation to</a:t>
            </a:r>
          </a:p>
          <a:p>
            <a:r>
              <a:rPr lang="en-US" sz="1600" b="1" dirty="0">
                <a:solidFill>
                  <a:srgbClr val="000000"/>
                </a:solidFill>
                <a:latin typeface="Arial" pitchFamily="34" charset="0"/>
              </a:rPr>
              <a:t>Responsible Parties</a:t>
            </a:r>
          </a:p>
        </p:txBody>
      </p:sp>
      <p:cxnSp>
        <p:nvCxnSpPr>
          <p:cNvPr id="12" name="Straight Connector 11">
            <a:extLst>
              <a:ext uri="{FF2B5EF4-FFF2-40B4-BE49-F238E27FC236}">
                <a16:creationId xmlns:a16="http://schemas.microsoft.com/office/drawing/2014/main" id="{C912EA1A-A828-4BE8-837F-6DFE75CC0632}"/>
              </a:ext>
            </a:extLst>
          </p:cNvPr>
          <p:cNvCxnSpPr>
            <a:cxnSpLocks/>
            <a:stCxn id="6" idx="2"/>
          </p:cNvCxnSpPr>
          <p:nvPr/>
        </p:nvCxnSpPr>
        <p:spPr bwMode="auto">
          <a:xfrm flipH="1">
            <a:off x="4110555" y="4009576"/>
            <a:ext cx="17415" cy="782329"/>
          </a:xfrm>
          <a:prstGeom prst="line">
            <a:avLst/>
          </a:prstGeom>
          <a:solidFill>
            <a:srgbClr val="CC3300"/>
          </a:solidFill>
          <a:ln w="9525" cap="flat" cmpd="sng" algn="ctr">
            <a:solidFill>
              <a:schemeClr val="tx1"/>
            </a:solidFill>
            <a:prstDash val="solid"/>
            <a:round/>
            <a:headEnd type="none" w="med" len="med"/>
            <a:tailEnd type="none" w="med" len="med"/>
          </a:ln>
          <a:effectLst/>
        </p:spPr>
      </p:cxnSp>
      <p:sp>
        <p:nvSpPr>
          <p:cNvPr id="13" name="Rectangle 17">
            <a:extLst>
              <a:ext uri="{FF2B5EF4-FFF2-40B4-BE49-F238E27FC236}">
                <a16:creationId xmlns:a16="http://schemas.microsoft.com/office/drawing/2014/main" id="{4996843B-B2E4-4BC1-AB17-FDD841707D21}"/>
              </a:ext>
            </a:extLst>
          </p:cNvPr>
          <p:cNvSpPr>
            <a:spLocks noChangeArrowheads="1"/>
          </p:cNvSpPr>
          <p:nvPr/>
        </p:nvSpPr>
        <p:spPr bwMode="auto">
          <a:xfrm>
            <a:off x="5620404" y="4819477"/>
            <a:ext cx="2117235" cy="839132"/>
          </a:xfrm>
          <a:prstGeom prst="rect">
            <a:avLst/>
          </a:prstGeom>
          <a:solidFill>
            <a:srgbClr val="FFFF00"/>
          </a:solidFill>
          <a:ln w="12700" cap="sq">
            <a:solidFill>
              <a:schemeClr val="accent2"/>
            </a:solidFill>
            <a:miter lim="800000"/>
            <a:headEnd type="none" w="sm" len="sm"/>
            <a:tailEnd type="none" w="sm" len="sm"/>
          </a:ln>
        </p:spPr>
        <p:txBody>
          <a:bodyPr wrap="none" anchor="ctr"/>
          <a:lstStyle/>
          <a:p>
            <a:r>
              <a:rPr lang="en-US" sz="1600" b="1" dirty="0">
                <a:solidFill>
                  <a:srgbClr val="000000"/>
                </a:solidFill>
                <a:latin typeface="Arial" pitchFamily="34" charset="0"/>
              </a:rPr>
              <a:t>Provision of </a:t>
            </a:r>
          </a:p>
          <a:p>
            <a:r>
              <a:rPr lang="en-US" sz="1600" b="1" dirty="0">
                <a:solidFill>
                  <a:srgbClr val="000000"/>
                </a:solidFill>
                <a:latin typeface="Arial" pitchFamily="34" charset="0"/>
              </a:rPr>
              <a:t>Low Value Grants</a:t>
            </a:r>
          </a:p>
        </p:txBody>
      </p:sp>
      <p:cxnSp>
        <p:nvCxnSpPr>
          <p:cNvPr id="14" name="Straight Connector 13">
            <a:extLst>
              <a:ext uri="{FF2B5EF4-FFF2-40B4-BE49-F238E27FC236}">
                <a16:creationId xmlns:a16="http://schemas.microsoft.com/office/drawing/2014/main" id="{409008EF-157B-465B-902A-EF590F161B5C}"/>
              </a:ext>
            </a:extLst>
          </p:cNvPr>
          <p:cNvCxnSpPr>
            <a:cxnSpLocks/>
          </p:cNvCxnSpPr>
          <p:nvPr/>
        </p:nvCxnSpPr>
        <p:spPr bwMode="auto">
          <a:xfrm>
            <a:off x="4860165" y="4009573"/>
            <a:ext cx="1387803" cy="782331"/>
          </a:xfrm>
          <a:prstGeom prst="line">
            <a:avLst/>
          </a:prstGeom>
          <a:solidFill>
            <a:srgbClr val="CC3300"/>
          </a:solidFill>
          <a:ln w="9525" cap="flat" cmpd="sng" algn="ctr">
            <a:solidFill>
              <a:schemeClr val="tx1"/>
            </a:solidFill>
            <a:prstDash val="solid"/>
            <a:round/>
            <a:headEnd type="none" w="med" len="med"/>
            <a:tailEnd type="none" w="med" len="med"/>
          </a:ln>
          <a:effectLst/>
        </p:spPr>
      </p:cxnSp>
      <p:sp>
        <p:nvSpPr>
          <p:cNvPr id="15" name="Rectangle 16">
            <a:extLst>
              <a:ext uri="{FF2B5EF4-FFF2-40B4-BE49-F238E27FC236}">
                <a16:creationId xmlns:a16="http://schemas.microsoft.com/office/drawing/2014/main" id="{ABCDACFA-F0D0-4D62-8E0F-464341A253E1}"/>
              </a:ext>
            </a:extLst>
          </p:cNvPr>
          <p:cNvSpPr>
            <a:spLocks noChangeArrowheads="1"/>
          </p:cNvSpPr>
          <p:nvPr/>
        </p:nvSpPr>
        <p:spPr bwMode="auto">
          <a:xfrm>
            <a:off x="6247968" y="3298888"/>
            <a:ext cx="5590087" cy="815608"/>
          </a:xfrm>
          <a:prstGeom prst="rect">
            <a:avLst/>
          </a:prstGeom>
          <a:noFill/>
          <a:ln w="9525">
            <a:noFill/>
            <a:miter lim="800000"/>
            <a:headEnd/>
            <a:tailEnd/>
          </a:ln>
        </p:spPr>
        <p:txBody>
          <a:bodyPr wrap="square">
            <a:spAutoFit/>
          </a:bodyPr>
          <a:lstStyle/>
          <a:p>
            <a:pPr marL="228600" indent="-228600" eaLnBrk="0" hangingPunct="0">
              <a:spcBef>
                <a:spcPts val="600"/>
              </a:spcBef>
            </a:pPr>
            <a:r>
              <a:rPr lang="en-US" sz="1400" b="1" i="1" dirty="0">
                <a:solidFill>
                  <a:srgbClr val="000000"/>
                </a:solidFill>
                <a:latin typeface="Tahoma" pitchFamily="34" charset="0"/>
              </a:rPr>
              <a:t>IPs can be Government, UNDP, CSO/NGO, IGO, UN Agencies.</a:t>
            </a:r>
          </a:p>
          <a:p>
            <a:pPr eaLnBrk="0" hangingPunct="0">
              <a:spcBef>
                <a:spcPts val="600"/>
              </a:spcBef>
            </a:pPr>
            <a:r>
              <a:rPr lang="en-US" sz="1400" b="1" i="1" dirty="0">
                <a:solidFill>
                  <a:srgbClr val="000000"/>
                </a:solidFill>
                <a:latin typeface="Tahoma" pitchFamily="34" charset="0"/>
              </a:rPr>
              <a:t>CAN NOT be a private sector </a:t>
            </a:r>
          </a:p>
        </p:txBody>
      </p:sp>
      <p:sp>
        <p:nvSpPr>
          <p:cNvPr id="16" name="Rectangle 16">
            <a:extLst>
              <a:ext uri="{FF2B5EF4-FFF2-40B4-BE49-F238E27FC236}">
                <a16:creationId xmlns:a16="http://schemas.microsoft.com/office/drawing/2014/main" id="{75C6892C-68AA-46D8-B36F-72602CCBE35E}"/>
              </a:ext>
            </a:extLst>
          </p:cNvPr>
          <p:cNvSpPr>
            <a:spLocks noChangeArrowheads="1"/>
          </p:cNvSpPr>
          <p:nvPr/>
        </p:nvSpPr>
        <p:spPr bwMode="auto">
          <a:xfrm>
            <a:off x="3225610" y="5733296"/>
            <a:ext cx="2199622" cy="738664"/>
          </a:xfrm>
          <a:prstGeom prst="rect">
            <a:avLst/>
          </a:prstGeom>
          <a:noFill/>
          <a:ln w="9525">
            <a:noFill/>
            <a:miter lim="800000"/>
            <a:headEnd/>
            <a:tailEnd/>
          </a:ln>
        </p:spPr>
        <p:txBody>
          <a:bodyPr wrap="square">
            <a:spAutoFit/>
          </a:bodyPr>
          <a:lstStyle/>
          <a:p>
            <a:pPr algn="ctr" eaLnBrk="0" hangingPunct="0">
              <a:spcBef>
                <a:spcPts val="600"/>
              </a:spcBef>
            </a:pPr>
            <a:r>
              <a:rPr lang="en-US" sz="1400" b="1" i="1" dirty="0">
                <a:solidFill>
                  <a:srgbClr val="000000"/>
                </a:solidFill>
                <a:latin typeface="Tahoma" pitchFamily="34" charset="0"/>
              </a:rPr>
              <a:t>RPs can be private sector, in addition to all other categories</a:t>
            </a:r>
          </a:p>
        </p:txBody>
      </p:sp>
      <p:sp>
        <p:nvSpPr>
          <p:cNvPr id="17" name="Rectangle 16">
            <a:extLst>
              <a:ext uri="{FF2B5EF4-FFF2-40B4-BE49-F238E27FC236}">
                <a16:creationId xmlns:a16="http://schemas.microsoft.com/office/drawing/2014/main" id="{F57A9CB9-BE08-4ACB-91EF-897AC19C49AE}"/>
              </a:ext>
            </a:extLst>
          </p:cNvPr>
          <p:cNvSpPr>
            <a:spLocks noChangeArrowheads="1"/>
          </p:cNvSpPr>
          <p:nvPr/>
        </p:nvSpPr>
        <p:spPr bwMode="auto">
          <a:xfrm>
            <a:off x="5620404" y="5741746"/>
            <a:ext cx="2199621" cy="738664"/>
          </a:xfrm>
          <a:prstGeom prst="rect">
            <a:avLst/>
          </a:prstGeom>
          <a:noFill/>
          <a:ln w="9525">
            <a:noFill/>
            <a:miter lim="800000"/>
            <a:headEnd/>
            <a:tailEnd/>
          </a:ln>
        </p:spPr>
        <p:txBody>
          <a:bodyPr wrap="square">
            <a:spAutoFit/>
          </a:bodyPr>
          <a:lstStyle/>
          <a:p>
            <a:pPr algn="ctr" eaLnBrk="0" hangingPunct="0">
              <a:spcBef>
                <a:spcPts val="600"/>
              </a:spcBef>
            </a:pPr>
            <a:r>
              <a:rPr lang="en-US" sz="1400" b="1" i="1" dirty="0">
                <a:solidFill>
                  <a:srgbClr val="000000"/>
                </a:solidFill>
                <a:latin typeface="Tahoma" pitchFamily="34" charset="0"/>
              </a:rPr>
              <a:t>LVGs only for CSOs and grassroots organizations</a:t>
            </a:r>
          </a:p>
        </p:txBody>
      </p:sp>
      <p:pic>
        <p:nvPicPr>
          <p:cNvPr id="20" name="Picture 19" descr="A picture containing text&#10;&#10;Description automatically generated">
            <a:extLst>
              <a:ext uri="{FF2B5EF4-FFF2-40B4-BE49-F238E27FC236}">
                <a16:creationId xmlns:a16="http://schemas.microsoft.com/office/drawing/2014/main" id="{49FDDD06-BBF9-4DE3-B35F-E8729CFA1C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8897" y="237078"/>
            <a:ext cx="1464708" cy="1453610"/>
          </a:xfrm>
          <a:prstGeom prst="rect">
            <a:avLst/>
          </a:prstGeom>
        </p:spPr>
      </p:pic>
    </p:spTree>
    <p:extLst>
      <p:ext uri="{BB962C8B-B14F-4D97-AF65-F5344CB8AC3E}">
        <p14:creationId xmlns:p14="http://schemas.microsoft.com/office/powerpoint/2010/main" val="3440742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2F961-81A5-4020-BB1C-2F535035499A}"/>
              </a:ext>
            </a:extLst>
          </p:cNvPr>
          <p:cNvSpPr>
            <a:spLocks noGrp="1"/>
          </p:cNvSpPr>
          <p:nvPr>
            <p:ph type="title"/>
          </p:nvPr>
        </p:nvSpPr>
        <p:spPr>
          <a:xfrm>
            <a:off x="287693" y="85207"/>
            <a:ext cx="10515600" cy="1325563"/>
          </a:xfrm>
        </p:spPr>
        <p:txBody>
          <a:bodyPr/>
          <a:lstStyle/>
          <a:p>
            <a:r>
              <a:rPr lang="en-US" dirty="0"/>
              <a:t>Assessing SEA &amp; SH Capacities</a:t>
            </a:r>
          </a:p>
        </p:txBody>
      </p:sp>
      <p:pic>
        <p:nvPicPr>
          <p:cNvPr id="4" name="Picture 3">
            <a:extLst>
              <a:ext uri="{FF2B5EF4-FFF2-40B4-BE49-F238E27FC236}">
                <a16:creationId xmlns:a16="http://schemas.microsoft.com/office/drawing/2014/main" id="{E1A5E8AF-B84C-4392-9B47-50F7FA7AD38D}"/>
              </a:ext>
            </a:extLst>
          </p:cNvPr>
          <p:cNvPicPr>
            <a:picLocks noChangeAspect="1"/>
          </p:cNvPicPr>
          <p:nvPr/>
        </p:nvPicPr>
        <p:blipFill>
          <a:blip r:embed="rId3"/>
          <a:stretch>
            <a:fillRect/>
          </a:stretch>
        </p:blipFill>
        <p:spPr>
          <a:xfrm>
            <a:off x="654309" y="2278321"/>
            <a:ext cx="10248900" cy="2581275"/>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619ED420-A378-4A83-A106-30590D13E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
        <p:nvSpPr>
          <p:cNvPr id="6" name="TextBox 5">
            <a:extLst>
              <a:ext uri="{FF2B5EF4-FFF2-40B4-BE49-F238E27FC236}">
                <a16:creationId xmlns:a16="http://schemas.microsoft.com/office/drawing/2014/main" id="{AD7B5367-0A39-41C7-B205-38620944E2CE}"/>
              </a:ext>
            </a:extLst>
          </p:cNvPr>
          <p:cNvSpPr txBox="1"/>
          <p:nvPr/>
        </p:nvSpPr>
        <p:spPr>
          <a:xfrm>
            <a:off x="812929" y="1831850"/>
            <a:ext cx="6716875" cy="369332"/>
          </a:xfrm>
          <a:prstGeom prst="rect">
            <a:avLst/>
          </a:prstGeom>
          <a:noFill/>
        </p:spPr>
        <p:txBody>
          <a:bodyPr wrap="square" rtlCol="0">
            <a:spAutoFit/>
          </a:bodyPr>
          <a:lstStyle/>
          <a:p>
            <a:r>
              <a:rPr lang="en-US" b="1" i="1" dirty="0"/>
              <a:t>Questions on SEA and SH in the Partner Capacity Assessment Tool: </a:t>
            </a:r>
          </a:p>
        </p:txBody>
      </p:sp>
      <p:sp>
        <p:nvSpPr>
          <p:cNvPr id="7" name="TextBox 6">
            <a:extLst>
              <a:ext uri="{FF2B5EF4-FFF2-40B4-BE49-F238E27FC236}">
                <a16:creationId xmlns:a16="http://schemas.microsoft.com/office/drawing/2014/main" id="{1D5CE183-193D-47F9-A505-61FE02DAD50F}"/>
              </a:ext>
            </a:extLst>
          </p:cNvPr>
          <p:cNvSpPr txBox="1"/>
          <p:nvPr/>
        </p:nvSpPr>
        <p:spPr>
          <a:xfrm>
            <a:off x="4186334" y="5311648"/>
            <a:ext cx="6716875" cy="830997"/>
          </a:xfrm>
          <a:prstGeom prst="rect">
            <a:avLst/>
          </a:prstGeom>
          <a:noFill/>
        </p:spPr>
        <p:txBody>
          <a:bodyPr wrap="square" rtlCol="0">
            <a:spAutoFit/>
          </a:bodyPr>
          <a:lstStyle/>
          <a:p>
            <a:pPr algn="r"/>
            <a:r>
              <a:rPr lang="en-US" sz="2400" b="1" i="1" dirty="0"/>
              <a:t>Can we still work with a partner if they can’t answer yes to all of these questions?</a:t>
            </a:r>
          </a:p>
        </p:txBody>
      </p:sp>
    </p:spTree>
    <p:extLst>
      <p:ext uri="{BB962C8B-B14F-4D97-AF65-F5344CB8AC3E}">
        <p14:creationId xmlns:p14="http://schemas.microsoft.com/office/powerpoint/2010/main" val="1506929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D449-7D80-4ACE-B015-583F754D3035}"/>
              </a:ext>
            </a:extLst>
          </p:cNvPr>
          <p:cNvSpPr>
            <a:spLocks noGrp="1"/>
          </p:cNvSpPr>
          <p:nvPr>
            <p:ph type="title"/>
          </p:nvPr>
        </p:nvSpPr>
        <p:spPr>
          <a:xfrm>
            <a:off x="212225" y="225561"/>
            <a:ext cx="11572240" cy="1325563"/>
          </a:xfrm>
        </p:spPr>
        <p:txBody>
          <a:bodyPr>
            <a:normAutofit/>
          </a:bodyPr>
          <a:lstStyle/>
          <a:p>
            <a:r>
              <a:rPr lang="en-US" dirty="0"/>
              <a:t>Legal Framework to Uphold </a:t>
            </a:r>
            <a:br>
              <a:rPr lang="en-US" dirty="0"/>
            </a:br>
            <a:r>
              <a:rPr lang="en-US" dirty="0"/>
              <a:t>These Responsibilities</a:t>
            </a:r>
          </a:p>
        </p:txBody>
      </p:sp>
      <p:graphicFrame>
        <p:nvGraphicFramePr>
          <p:cNvPr id="4" name="Diagram 3">
            <a:extLst>
              <a:ext uri="{FF2B5EF4-FFF2-40B4-BE49-F238E27FC236}">
                <a16:creationId xmlns:a16="http://schemas.microsoft.com/office/drawing/2014/main" id="{AB90C8AB-1BE9-458E-8AEA-946010B423A9}"/>
              </a:ext>
            </a:extLst>
          </p:cNvPr>
          <p:cNvGraphicFramePr/>
          <p:nvPr>
            <p:extLst>
              <p:ext uri="{D42A27DB-BD31-4B8C-83A1-F6EECF244321}">
                <p14:modId xmlns:p14="http://schemas.microsoft.com/office/powerpoint/2010/main" val="3886417423"/>
              </p:ext>
            </p:extLst>
          </p:nvPr>
        </p:nvGraphicFramePr>
        <p:xfrm>
          <a:off x="613619" y="2192785"/>
          <a:ext cx="10964761" cy="3776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44B5846E-E629-4F74-A3C8-DF8907DA2153}"/>
              </a:ext>
            </a:extLst>
          </p:cNvPr>
          <p:cNvSpPr txBox="1"/>
          <p:nvPr/>
        </p:nvSpPr>
        <p:spPr>
          <a:xfrm>
            <a:off x="7519386" y="2352582"/>
            <a:ext cx="4163627" cy="1000274"/>
          </a:xfrm>
          <a:prstGeom prst="rect">
            <a:avLst/>
          </a:prstGeom>
          <a:noFill/>
        </p:spPr>
        <p:txBody>
          <a:bodyPr wrap="square" rtlCol="0">
            <a:spAutoFit/>
          </a:bodyPr>
          <a:lstStyle/>
          <a:p>
            <a:pPr algn="r"/>
            <a:r>
              <a:rPr lang="en-US" dirty="0"/>
              <a:t>Primary clauses are in the prodoc.</a:t>
            </a:r>
          </a:p>
          <a:p>
            <a:pPr algn="r">
              <a:spcBef>
                <a:spcPts val="600"/>
              </a:spcBef>
            </a:pPr>
            <a:r>
              <a:rPr lang="en-US" dirty="0"/>
              <a:t>RPs must certify they will adhere to risk management clauses in prodoc. </a:t>
            </a:r>
          </a:p>
        </p:txBody>
      </p:sp>
      <p:pic>
        <p:nvPicPr>
          <p:cNvPr id="8" name="Picture 7" descr="A picture containing text&#10;&#10;Description automatically generated">
            <a:extLst>
              <a:ext uri="{FF2B5EF4-FFF2-40B4-BE49-F238E27FC236}">
                <a16:creationId xmlns:a16="http://schemas.microsoft.com/office/drawing/2014/main" id="{94EBD932-263F-4779-982D-795614A507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58422" y="301101"/>
            <a:ext cx="1464708" cy="1453610"/>
          </a:xfrm>
          <a:prstGeom prst="rect">
            <a:avLst/>
          </a:prstGeom>
        </p:spPr>
      </p:pic>
    </p:spTree>
    <p:extLst>
      <p:ext uri="{BB962C8B-B14F-4D97-AF65-F5344CB8AC3E}">
        <p14:creationId xmlns:p14="http://schemas.microsoft.com/office/powerpoint/2010/main" val="2880739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15E158E4DC9045ADFD82D878FF7C80" ma:contentTypeVersion="0" ma:contentTypeDescription="Create a new document." ma:contentTypeScope="" ma:versionID="a70d51d5aa32b534c43030ad5927987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17EDEF-CFCC-4F3C-8FE9-C7C092DF7096}"/>
</file>

<file path=customXml/itemProps2.xml><?xml version="1.0" encoding="utf-8"?>
<ds:datastoreItem xmlns:ds="http://schemas.openxmlformats.org/officeDocument/2006/customXml" ds:itemID="{70DD79A7-6697-4EAA-9334-3F6B56841061}">
  <ds:schemaRefs>
    <ds:schemaRef ds:uri="http://schemas.microsoft.com/sharepoint/v3/contenttype/forms"/>
  </ds:schemaRefs>
</ds:datastoreItem>
</file>

<file path=customXml/itemProps3.xml><?xml version="1.0" encoding="utf-8"?>
<ds:datastoreItem xmlns:ds="http://schemas.openxmlformats.org/officeDocument/2006/customXml" ds:itemID="{B79C2D37-84CE-4AAE-AE1F-09EDA649668E}">
  <ds:schemaRefs>
    <ds:schemaRef ds:uri="http://purl.org/dc/terms/"/>
    <ds:schemaRef ds:uri="http://schemas.openxmlformats.org/package/2006/metadata/core-properties"/>
    <ds:schemaRef ds:uri="http://schemas.microsoft.com/office/2006/documentManagement/types"/>
    <ds:schemaRef ds:uri="0b3a3bc0-3152-477e-b763-ab5b39cf85ac"/>
    <ds:schemaRef ds:uri="http://schemas.microsoft.com/office/infopath/2007/PartnerControls"/>
    <ds:schemaRef ds:uri="http://purl.org/dc/elements/1.1/"/>
    <ds:schemaRef ds:uri="http://schemas.microsoft.com/office/2006/metadata/properties"/>
    <ds:schemaRef ds:uri="eeeb78c5-bc88-4add-ad32-76fa4a4f666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TotalTime>
  <Words>2737</Words>
  <Application>Microsoft Office PowerPoint</Application>
  <PresentationFormat>Widescreen</PresentationFormat>
  <Paragraphs>270</Paragraphs>
  <Slides>29</Slides>
  <Notes>27</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Berlin Sans FB Demi</vt:lpstr>
      <vt:lpstr>Calibri</vt:lpstr>
      <vt:lpstr>Calibri Light</vt:lpstr>
      <vt:lpstr>Courier New</vt:lpstr>
      <vt:lpstr>Segoe UI</vt:lpstr>
      <vt:lpstr>Tahoma</vt:lpstr>
      <vt:lpstr>Wingdings</vt:lpstr>
      <vt:lpstr>Office Theme</vt:lpstr>
      <vt:lpstr>What You Need to Know (and Do) About SH &amp; SEA and our Implementing Partners</vt:lpstr>
      <vt:lpstr>Introduction</vt:lpstr>
      <vt:lpstr>(Anonymous) Poll</vt:lpstr>
      <vt:lpstr>Webinar Agenda</vt:lpstr>
      <vt:lpstr>What is Sexual Exploitation &amp; Abuse (SEA)?</vt:lpstr>
      <vt:lpstr>PowerPoint Presentation</vt:lpstr>
      <vt:lpstr>Who Are Our Implementing Partners?</vt:lpstr>
      <vt:lpstr>Assessing SEA &amp; SH Capacities</vt:lpstr>
      <vt:lpstr>Legal Framework to Uphold  These Responsibilities</vt:lpstr>
      <vt:lpstr>Project Document Template</vt:lpstr>
      <vt:lpstr>3. The Implementing Partner acknowledges and agrees that UNDP will not tolerate sexual harassment and sexual exploitation and abuse of anyone by the Implementing Partner, and each of its responsible parties, their respective sub-recipients and other entities involved in Project implementation, either as contractors or subcontractors and their personnel, and any individuals performing services for them under the Project Document.   (a) In the implementation of the activities under this Project Document, the Implementing Partner, and each of its sub-parties referred to above, shall comply with the standards of conduct set forth in the Secretary General’s Bulletin ST/SGB/2003/13 of 9 October 2003, concerning “Special measures for protection from sexual exploitation and sexual abuse” (“SEA”).   (b) … the Implementing Partner, and each of its sub-parties referred to above, shall not engage in any form of sexual harassment (“SH”). SH is defined as…  (remaining text on the next slide)</vt:lpstr>
      <vt:lpstr>4. a) … the Implementing Partner [and sub-parties] shall… have minimum standards and procedures in place, or a plan to develop and/or improve such standards and procedures in order to be able to take effective preventive and investigative action. These should include: policies on sexual harassment and sexual exploitation and abuse; policies on whistleblowing/ protection against retaliation; and complaints, disciplinary and investigative mechanisms. In line with this, the Implementing Partner will and will require that such sub-parties will take all appropriate measures to:  i. Prevent its employees, agents or any other persons engaged to perform any services … from engaging in SH or SEA;  ii. Offer… personnel training on prevention and response to SH and SEA … [where not available] the Implementing Partner and its sub-parties may use the training material available at UNDP;  iii. Report and monitor allegations of SH and SEA …;   iv. Refer victims/survivors of SH and SEA to safe and confidential victim assistance; and  v. Promptly and confidentially record and investigate any [credible] allegations....   The Implementing Partner shall advise UNDP of any such allegations received and investigations being conducted… and shall keep UNDP informed during the investigation… to the extent that such notification (i) does not jeopardize the conduct of the investigation… and/or (ii) is not in contravention of any laws applicable to it. Following the investigation, the Implementing Partner shall advise UNDP of any actions taken by it or any of the other entities…  b) The Implementing Partner shall establish that it has complied… to the satisfaction of UNDP... Failure… to comply… shall be considered grounds for suspension or termination of the Project.</vt:lpstr>
      <vt:lpstr>Commercial templates</vt:lpstr>
      <vt:lpstr>CO Expectations with IPs and RPs</vt:lpstr>
      <vt:lpstr>We Have a Case… Now What?</vt:lpstr>
      <vt:lpstr>Why Can’t OAI Investigate?</vt:lpstr>
      <vt:lpstr>Informing Donors</vt:lpstr>
      <vt:lpstr>Monitoring SEA &amp; SH Under ERM</vt:lpstr>
      <vt:lpstr>PowerPoint Presentation</vt:lpstr>
      <vt:lpstr>SEA &amp; SH Integration in the Updated SES</vt:lpstr>
      <vt:lpstr>Practical Implications</vt:lpstr>
      <vt:lpstr>PowerPoint Presentation</vt:lpstr>
      <vt:lpstr>If You Need Advice…</vt:lpstr>
      <vt:lpstr>Key Contacts for Reporting</vt:lpstr>
      <vt:lpstr>CASE STUDY #1: SEA and SH Allegations in a CSO-Implemented Project</vt:lpstr>
      <vt:lpstr>PowerPoint Presentation</vt:lpstr>
      <vt:lpstr>CASE STUDY #2: Sexual Harassment Against a Consultant in a Project</vt:lpstr>
      <vt:lpstr>CASE STUDY #2: Sexual Harassment Against a Consultant in a Project</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You Need to Know (and Do) About SH &amp; SEA and our Implementing Partners</dc:title>
  <dc:creator>Jessica Murray</dc:creator>
  <cp:lastModifiedBy>Jessica Murray</cp:lastModifiedBy>
  <cp:revision>1</cp:revision>
  <dcterms:created xsi:type="dcterms:W3CDTF">2020-08-03T20:19:47Z</dcterms:created>
  <dcterms:modified xsi:type="dcterms:W3CDTF">2020-08-03T20:32:05Z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0x010100FE15E158E4DC9045ADFD82D878FF7C80</vt:lpwstr>
  </property>
</Properties>
</file>